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7" r:id="rId2"/>
    <p:sldId id="259" r:id="rId3"/>
    <p:sldId id="277" r:id="rId4"/>
    <p:sldId id="278" r:id="rId5"/>
    <p:sldId id="258" r:id="rId6"/>
    <p:sldId id="27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80" r:id="rId25"/>
    <p:sldId id="281" r:id="rId26"/>
    <p:sldId id="282" r:id="rId27"/>
    <p:sldId id="315"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6600FF"/>
    <a:srgbClr val="0080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804" autoAdjust="0"/>
  </p:normalViewPr>
  <p:slideViewPr>
    <p:cSldViewPr>
      <p:cViewPr varScale="1">
        <p:scale>
          <a:sx n="52" d="100"/>
          <a:sy n="52" d="100"/>
        </p:scale>
        <p:origin x="-46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624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710136D7-2F3B-4FBE-8468-1D88D64EF8D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CAFD82B8-438B-4D43-BD65-14A4FF1666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C9A6DF8D-4392-418D-AAD6-36022EB73D5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7246165F-8DA7-450A-9CDC-17AED453FA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3B9AE8E2-6530-4295-8A5F-517EC2DC71D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298A367E-484E-46BE-91BD-D16E35D00DC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446030A9-FA05-477F-BD72-8F52D81E9A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C495A319-92F1-42A6-B186-C409962F951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F3EC0DCC-319C-4A0B-8164-B76463F2E68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CDEAB369-329B-44FF-BCD2-F932DEB683B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9AABB24-A7A2-47DA-8FFE-B2F8EBC73C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EF2A3C33-A04B-4351-8A57-A1DF67165A8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mn-lt"/>
              </a:defRPr>
            </a:lvl1pPr>
          </a:lstStyle>
          <a:p>
            <a:pPr>
              <a:defRPr/>
            </a:pPr>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latin typeface="+mn-lt"/>
              </a:defRPr>
            </a:lvl1pPr>
          </a:lstStyle>
          <a:p>
            <a:pPr>
              <a:defRPr/>
            </a:pPr>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mn-lt"/>
              </a:defRPr>
            </a:lvl1pPr>
          </a:lstStyle>
          <a:p>
            <a:pPr>
              <a:defRPr/>
            </a:pPr>
            <a:fld id="{B612F99D-0843-402A-B0F2-4955405B1C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defRPr>
      </a:lvl2pPr>
      <a:lvl3pPr algn="l" rtl="0" eaLnBrk="0" fontAlgn="base" hangingPunct="0">
        <a:spcBef>
          <a:spcPct val="0"/>
        </a:spcBef>
        <a:spcAft>
          <a:spcPct val="0"/>
        </a:spcAft>
        <a:defRPr sz="3600">
          <a:solidFill>
            <a:schemeClr val="tx2"/>
          </a:solidFill>
          <a:latin typeface="Century Gothic" pitchFamily="34" charset="0"/>
        </a:defRPr>
      </a:lvl3pPr>
      <a:lvl4pPr algn="l" rtl="0" eaLnBrk="0" fontAlgn="base" hangingPunct="0">
        <a:spcBef>
          <a:spcPct val="0"/>
        </a:spcBef>
        <a:spcAft>
          <a:spcPct val="0"/>
        </a:spcAft>
        <a:defRPr sz="3600">
          <a:solidFill>
            <a:schemeClr val="tx2"/>
          </a:solidFill>
          <a:latin typeface="Century Gothic" pitchFamily="34" charset="0"/>
        </a:defRPr>
      </a:lvl4pPr>
      <a:lvl5pPr algn="l" rtl="0" eaLnBrk="0" fontAlgn="base" hangingPunct="0">
        <a:spcBef>
          <a:spcPct val="0"/>
        </a:spcBef>
        <a:spcAft>
          <a:spcPct val="0"/>
        </a:spcAft>
        <a:defRPr sz="3600">
          <a:solidFill>
            <a:schemeClr val="tx2"/>
          </a:solidFill>
          <a:latin typeface="Century Gothic" pitchFamily="34" charset="0"/>
        </a:defRPr>
      </a:lvl5pPr>
      <a:lvl6pPr marL="457200" algn="l" rtl="0" fontAlgn="base">
        <a:spcBef>
          <a:spcPct val="0"/>
        </a:spcBef>
        <a:spcAft>
          <a:spcPct val="0"/>
        </a:spcAft>
        <a:defRPr sz="3600">
          <a:solidFill>
            <a:schemeClr val="tx2"/>
          </a:solidFill>
          <a:latin typeface="Century Gothic" pitchFamily="34" charset="0"/>
        </a:defRPr>
      </a:lvl6pPr>
      <a:lvl7pPr marL="914400" algn="l" rtl="0" fontAlgn="base">
        <a:spcBef>
          <a:spcPct val="0"/>
        </a:spcBef>
        <a:spcAft>
          <a:spcPct val="0"/>
        </a:spcAft>
        <a:defRPr sz="3600">
          <a:solidFill>
            <a:schemeClr val="tx2"/>
          </a:solidFill>
          <a:latin typeface="Century Gothic" pitchFamily="34" charset="0"/>
        </a:defRPr>
      </a:lvl7pPr>
      <a:lvl8pPr marL="1371600" algn="l" rtl="0" fontAlgn="base">
        <a:spcBef>
          <a:spcPct val="0"/>
        </a:spcBef>
        <a:spcAft>
          <a:spcPct val="0"/>
        </a:spcAft>
        <a:defRPr sz="3600">
          <a:solidFill>
            <a:schemeClr val="tx2"/>
          </a:solidFill>
          <a:latin typeface="Century Gothic" pitchFamily="34" charset="0"/>
        </a:defRPr>
      </a:lvl8pPr>
      <a:lvl9pPr marL="1828800" algn="l" rtl="0" fontAlgn="base">
        <a:spcBef>
          <a:spcPct val="0"/>
        </a:spcBef>
        <a:spcAft>
          <a:spcPct val="0"/>
        </a:spcAft>
        <a:defRPr sz="36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www.smbsd.org/"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304800"/>
            <a:ext cx="7239000" cy="1828800"/>
          </a:xfrm>
        </p:spPr>
        <p:txBody>
          <a:bodyPr/>
          <a:lstStyle/>
          <a:p>
            <a:pPr eaLnBrk="1" hangingPunct="1"/>
            <a:r>
              <a:rPr lang="en-US" sz="3200" smtClean="0"/>
              <a:t/>
            </a:r>
            <a:br>
              <a:rPr lang="en-US" sz="3200" smtClean="0"/>
            </a:br>
            <a:r>
              <a:rPr lang="en-US" sz="3200" smtClean="0"/>
              <a:t/>
            </a:r>
            <a:br>
              <a:rPr lang="en-US" sz="3200" smtClean="0"/>
            </a:br>
            <a:r>
              <a:rPr lang="en-US" sz="3200" smtClean="0"/>
              <a:t/>
            </a:r>
            <a:br>
              <a:rPr lang="en-US" sz="3200" smtClean="0"/>
            </a:br>
            <a:r>
              <a:rPr lang="en-US" sz="3200" smtClean="0"/>
              <a:t/>
            </a:r>
            <a:br>
              <a:rPr lang="en-US" sz="3200" smtClean="0"/>
            </a:br>
            <a:r>
              <a:rPr lang="en-US" sz="3200" smtClean="0"/>
              <a:t>Irvine Unified School District</a:t>
            </a:r>
            <a:br>
              <a:rPr lang="en-US" sz="3200" smtClean="0"/>
            </a:br>
            <a:r>
              <a:rPr lang="en-US" sz="3200" smtClean="0"/>
              <a:t>Primary Literacy Project</a:t>
            </a:r>
            <a:br>
              <a:rPr lang="en-US" sz="3200" smtClean="0"/>
            </a:br>
            <a:r>
              <a:rPr lang="en-US" sz="3200" smtClean="0"/>
              <a:t> 2008-2009 </a:t>
            </a:r>
            <a:br>
              <a:rPr lang="en-US" sz="3200" smtClean="0"/>
            </a:br>
            <a:endParaRPr lang="en-US" sz="3200" smtClean="0"/>
          </a:p>
        </p:txBody>
      </p:sp>
      <p:sp>
        <p:nvSpPr>
          <p:cNvPr id="3075" name="Rectangle 3"/>
          <p:cNvSpPr>
            <a:spLocks noGrp="1" noChangeArrowheads="1"/>
          </p:cNvSpPr>
          <p:nvPr>
            <p:ph type="subTitle" idx="1"/>
          </p:nvPr>
        </p:nvSpPr>
        <p:spPr>
          <a:xfrm>
            <a:off x="1143000" y="2667000"/>
            <a:ext cx="7467600" cy="2209800"/>
          </a:xfrm>
        </p:spPr>
        <p:txBody>
          <a:bodyPr/>
          <a:lstStyle/>
          <a:p>
            <a:pPr eaLnBrk="1" hangingPunct="1"/>
            <a:endParaRPr lang="en-US" smtClean="0"/>
          </a:p>
          <a:p>
            <a:pPr eaLnBrk="1" hangingPunct="1"/>
            <a:r>
              <a:rPr lang="en-US" smtClean="0"/>
              <a:t>Module Two: </a:t>
            </a:r>
          </a:p>
          <a:p>
            <a:pPr eaLnBrk="1" hangingPunct="1"/>
            <a:r>
              <a:rPr lang="en-US" sz="3500" b="1" smtClean="0"/>
              <a:t>Small Group Differentiated Reading Instruction</a:t>
            </a:r>
          </a:p>
        </p:txBody>
      </p:sp>
      <p:sp>
        <p:nvSpPr>
          <p:cNvPr id="3076" name="Text Box 4"/>
          <p:cNvSpPr txBox="1">
            <a:spLocks noChangeArrowheads="1"/>
          </p:cNvSpPr>
          <p:nvPr/>
        </p:nvSpPr>
        <p:spPr bwMode="auto">
          <a:xfrm>
            <a:off x="685800" y="5334000"/>
            <a:ext cx="2133600" cy="942975"/>
          </a:xfrm>
          <a:prstGeom prst="rect">
            <a:avLst/>
          </a:prstGeom>
          <a:noFill/>
          <a:ln w="9525">
            <a:noFill/>
            <a:miter lim="800000"/>
            <a:headEnd/>
            <a:tailEnd/>
          </a:ln>
        </p:spPr>
        <p:txBody>
          <a:bodyPr>
            <a:spAutoFit/>
          </a:bodyPr>
          <a:lstStyle/>
          <a:p>
            <a:pPr eaLnBrk="0" hangingPunct="0"/>
            <a:r>
              <a:rPr lang="en-US" sz="1400">
                <a:latin typeface="Verdana" pitchFamily="34" charset="0"/>
              </a:rPr>
              <a:t>Toni Wilson</a:t>
            </a:r>
          </a:p>
          <a:p>
            <a:pPr eaLnBrk="0" hangingPunct="0"/>
            <a:r>
              <a:rPr lang="en-US" sz="1400">
                <a:latin typeface="Verdana" pitchFamily="34" charset="0"/>
              </a:rPr>
              <a:t>Kathleen Cooke</a:t>
            </a:r>
          </a:p>
          <a:p>
            <a:pPr eaLnBrk="0" hangingPunct="0"/>
            <a:r>
              <a:rPr lang="en-US" sz="1400">
                <a:latin typeface="Verdana" pitchFamily="34" charset="0"/>
              </a:rPr>
              <a:t>Mary Bentley</a:t>
            </a:r>
          </a:p>
          <a:p>
            <a:pPr eaLnBrk="0" hangingPunct="0"/>
            <a:r>
              <a:rPr lang="en-US" sz="1400">
                <a:latin typeface="Verdana" pitchFamily="34" charset="0"/>
              </a:rPr>
              <a:t>Beth Higgins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ChangeArrowheads="1"/>
          </p:cNvSpPr>
          <p:nvPr/>
        </p:nvSpPr>
        <p:spPr bwMode="auto">
          <a:xfrm rot="5400000">
            <a:off x="76200" y="2667000"/>
            <a:ext cx="2362200" cy="1447800"/>
          </a:xfrm>
          <a:prstGeom prst="flowChartProcess">
            <a:avLst/>
          </a:prstGeom>
          <a:solidFill>
            <a:schemeClr val="bg1"/>
          </a:solidFill>
          <a:ln w="3175">
            <a:solidFill>
              <a:schemeClr val="tx1"/>
            </a:solidFill>
            <a:miter lim="800000"/>
            <a:headEnd/>
            <a:tailEnd/>
          </a:ln>
        </p:spPr>
        <p:txBody>
          <a:bodyPr rot="10800000" vert="eaVert" wrap="none" anchor="ctr"/>
          <a:lstStyle/>
          <a:p>
            <a:pPr algn="ctr"/>
            <a:endParaRPr lang="en-US"/>
          </a:p>
        </p:txBody>
      </p:sp>
      <p:sp>
        <p:nvSpPr>
          <p:cNvPr id="12291" name="AutoShape 3"/>
          <p:cNvSpPr>
            <a:spLocks noChangeArrowheads="1"/>
          </p:cNvSpPr>
          <p:nvPr/>
        </p:nvSpPr>
        <p:spPr bwMode="auto">
          <a:xfrm>
            <a:off x="2514600" y="2362200"/>
            <a:ext cx="1828800" cy="1905000"/>
          </a:xfrm>
          <a:prstGeom prst="flowChartProcess">
            <a:avLst/>
          </a:prstGeom>
          <a:solidFill>
            <a:schemeClr val="bg1"/>
          </a:solidFill>
          <a:ln w="9525">
            <a:solidFill>
              <a:schemeClr val="tx1"/>
            </a:solidFill>
            <a:miter lim="800000"/>
            <a:headEnd/>
            <a:tailEnd/>
          </a:ln>
        </p:spPr>
        <p:txBody>
          <a:bodyPr wrap="none" anchor="ctr"/>
          <a:lstStyle/>
          <a:p>
            <a:pPr algn="ctr"/>
            <a:r>
              <a:rPr lang="en-US" sz="1200" b="1"/>
              <a:t>Reading </a:t>
            </a:r>
          </a:p>
          <a:p>
            <a:pPr algn="ctr"/>
            <a:r>
              <a:rPr lang="en-US" sz="1200" b="1"/>
              <a:t>Achievement</a:t>
            </a:r>
          </a:p>
          <a:p>
            <a:pPr algn="ctr"/>
            <a:r>
              <a:rPr lang="en-US" sz="1200"/>
              <a:t>Standardized</a:t>
            </a:r>
          </a:p>
          <a:p>
            <a:pPr algn="ctr"/>
            <a:r>
              <a:rPr lang="en-US" sz="1200"/>
              <a:t>Tests,  Assessments, </a:t>
            </a:r>
          </a:p>
          <a:p>
            <a:pPr algn="ctr"/>
            <a:r>
              <a:rPr lang="en-US" sz="1200"/>
              <a:t>Classroom Performance</a:t>
            </a:r>
          </a:p>
          <a:p>
            <a:pPr algn="ctr"/>
            <a:r>
              <a:rPr lang="en-US" sz="1200" b="1"/>
              <a:t>vs.</a:t>
            </a:r>
            <a:r>
              <a:rPr lang="en-US" sz="1200"/>
              <a:t> </a:t>
            </a:r>
          </a:p>
          <a:p>
            <a:pPr algn="ctr"/>
            <a:r>
              <a:rPr lang="en-US" sz="1200" b="1"/>
              <a:t>Expected Level of</a:t>
            </a:r>
          </a:p>
          <a:p>
            <a:pPr algn="ctr"/>
            <a:r>
              <a:rPr lang="en-US" sz="1200" b="1"/>
              <a:t>Performance</a:t>
            </a:r>
          </a:p>
          <a:p>
            <a:pPr algn="ctr"/>
            <a:r>
              <a:rPr lang="en-US" sz="1200"/>
              <a:t>Listening Comprehension/</a:t>
            </a:r>
          </a:p>
          <a:p>
            <a:pPr algn="ctr"/>
            <a:r>
              <a:rPr lang="en-US" sz="1200"/>
              <a:t>Vocabulary </a:t>
            </a:r>
          </a:p>
        </p:txBody>
      </p:sp>
      <p:sp>
        <p:nvSpPr>
          <p:cNvPr id="12292" name="AutoShape 4"/>
          <p:cNvSpPr>
            <a:spLocks noChangeArrowheads="1"/>
          </p:cNvSpPr>
          <p:nvPr/>
        </p:nvSpPr>
        <p:spPr bwMode="auto">
          <a:xfrm>
            <a:off x="4343400" y="2514600"/>
            <a:ext cx="1295400" cy="1752600"/>
          </a:xfrm>
          <a:prstGeom prst="flowChartProcess">
            <a:avLst/>
          </a:prstGeom>
          <a:solidFill>
            <a:schemeClr val="bg1"/>
          </a:solidFill>
          <a:ln w="9525">
            <a:solidFill>
              <a:schemeClr val="tx1"/>
            </a:solidFill>
            <a:miter lim="800000"/>
            <a:headEnd/>
            <a:tailEnd/>
          </a:ln>
        </p:spPr>
        <p:txBody>
          <a:bodyPr wrap="none" anchor="ctr"/>
          <a:lstStyle/>
          <a:p>
            <a:r>
              <a:rPr lang="en-US" sz="1200" b="1"/>
              <a:t>Analysis of </a:t>
            </a:r>
          </a:p>
          <a:p>
            <a:r>
              <a:rPr lang="en-US" sz="1200" b="1"/>
              <a:t>Oral Reading</a:t>
            </a:r>
          </a:p>
          <a:p>
            <a:r>
              <a:rPr lang="en-US" sz="1200" b="1"/>
              <a:t>Performance</a:t>
            </a:r>
          </a:p>
          <a:p>
            <a:pPr>
              <a:buFontTx/>
              <a:buChar char="•"/>
            </a:pPr>
            <a:r>
              <a:rPr lang="en-US" sz="1200" i="1"/>
              <a:t>Accuracy</a:t>
            </a:r>
          </a:p>
          <a:p>
            <a:pPr>
              <a:buFontTx/>
              <a:buChar char="•"/>
            </a:pPr>
            <a:r>
              <a:rPr lang="en-US" sz="1200" i="1"/>
              <a:t>Fluency</a:t>
            </a:r>
          </a:p>
          <a:p>
            <a:pPr>
              <a:buFontTx/>
              <a:buChar char="•"/>
            </a:pPr>
            <a:r>
              <a:rPr lang="en-US" sz="1200" i="1"/>
              <a:t>Comprehension</a:t>
            </a:r>
          </a:p>
        </p:txBody>
      </p:sp>
      <p:sp>
        <p:nvSpPr>
          <p:cNvPr id="12293" name="AutoShape 5"/>
          <p:cNvSpPr>
            <a:spLocks noChangeArrowheads="1"/>
          </p:cNvSpPr>
          <p:nvPr/>
        </p:nvSpPr>
        <p:spPr bwMode="auto">
          <a:xfrm>
            <a:off x="6019800" y="2057400"/>
            <a:ext cx="1371600" cy="2057400"/>
          </a:xfrm>
          <a:prstGeom prst="flowChartProcess">
            <a:avLst/>
          </a:prstGeom>
          <a:solidFill>
            <a:schemeClr val="bg1"/>
          </a:solidFill>
          <a:ln w="9525">
            <a:solidFill>
              <a:schemeClr val="tx1"/>
            </a:solidFill>
            <a:miter lim="800000"/>
            <a:headEnd/>
            <a:tailEnd/>
          </a:ln>
        </p:spPr>
        <p:txBody>
          <a:bodyPr wrap="none" anchor="ctr"/>
          <a:lstStyle/>
          <a:p>
            <a:pPr algn="ctr"/>
            <a:endParaRPr lang="en-US"/>
          </a:p>
        </p:txBody>
      </p:sp>
      <p:sp>
        <p:nvSpPr>
          <p:cNvPr id="12294" name="AutoShape 6"/>
          <p:cNvSpPr>
            <a:spLocks noChangeArrowheads="1"/>
          </p:cNvSpPr>
          <p:nvPr/>
        </p:nvSpPr>
        <p:spPr bwMode="auto">
          <a:xfrm>
            <a:off x="4876800" y="457200"/>
            <a:ext cx="1295400" cy="1295400"/>
          </a:xfrm>
          <a:prstGeom prst="flowChartProcess">
            <a:avLst/>
          </a:prstGeom>
          <a:solidFill>
            <a:schemeClr val="bg1"/>
          </a:solidFill>
          <a:ln w="9525">
            <a:solidFill>
              <a:schemeClr val="tx1"/>
            </a:solidFill>
            <a:miter lim="800000"/>
            <a:headEnd/>
            <a:tailEnd/>
          </a:ln>
        </p:spPr>
        <p:txBody>
          <a:bodyPr wrap="none" anchor="ctr"/>
          <a:lstStyle/>
          <a:p>
            <a:pPr algn="ctr"/>
            <a:r>
              <a:rPr lang="en-US" sz="1200" b="1"/>
              <a:t> Word Analysis</a:t>
            </a:r>
          </a:p>
          <a:p>
            <a:pPr algn="ctr"/>
            <a:r>
              <a:rPr lang="en-US" sz="1200" b="1"/>
              <a:t>Skills</a:t>
            </a:r>
          </a:p>
          <a:p>
            <a:pPr algn="ctr"/>
            <a:r>
              <a:rPr lang="en-US" sz="1200"/>
              <a:t>Phonemic </a:t>
            </a:r>
          </a:p>
          <a:p>
            <a:pPr algn="ctr"/>
            <a:r>
              <a:rPr lang="en-US" sz="1200"/>
              <a:t>Awareness,</a:t>
            </a:r>
          </a:p>
          <a:p>
            <a:pPr algn="ctr"/>
            <a:r>
              <a:rPr lang="en-US" sz="1200"/>
              <a:t> Phonics,</a:t>
            </a:r>
          </a:p>
          <a:p>
            <a:pPr algn="ctr"/>
            <a:r>
              <a:rPr lang="en-US" sz="1200"/>
              <a:t>Structural </a:t>
            </a:r>
          </a:p>
          <a:p>
            <a:pPr algn="ctr"/>
            <a:r>
              <a:rPr lang="en-US" sz="1200"/>
              <a:t>Analysis</a:t>
            </a:r>
          </a:p>
        </p:txBody>
      </p:sp>
      <p:sp>
        <p:nvSpPr>
          <p:cNvPr id="12295" name="Oval 7"/>
          <p:cNvSpPr>
            <a:spLocks noChangeArrowheads="1"/>
          </p:cNvSpPr>
          <p:nvPr/>
        </p:nvSpPr>
        <p:spPr bwMode="auto">
          <a:xfrm>
            <a:off x="7620000" y="2819400"/>
            <a:ext cx="1371600" cy="1295400"/>
          </a:xfrm>
          <a:prstGeom prst="ellipse">
            <a:avLst/>
          </a:prstGeom>
          <a:solidFill>
            <a:schemeClr val="bg1"/>
          </a:solidFill>
          <a:ln w="9525">
            <a:solidFill>
              <a:schemeClr val="tx1"/>
            </a:solidFill>
            <a:round/>
            <a:headEnd/>
            <a:tailEnd/>
          </a:ln>
        </p:spPr>
        <p:txBody>
          <a:bodyPr wrap="none" anchor="ctr"/>
          <a:lstStyle/>
          <a:p>
            <a:pPr algn="ctr"/>
            <a:r>
              <a:rPr lang="en-US" sz="1400"/>
              <a:t>Evaluation </a:t>
            </a:r>
          </a:p>
          <a:p>
            <a:pPr algn="ctr"/>
            <a:r>
              <a:rPr lang="en-US" sz="1400"/>
              <a:t>Of </a:t>
            </a:r>
          </a:p>
          <a:p>
            <a:pPr algn="ctr"/>
            <a:r>
              <a:rPr lang="en-US" sz="1400"/>
              <a:t>Reading </a:t>
            </a:r>
          </a:p>
          <a:p>
            <a:pPr algn="ctr"/>
            <a:r>
              <a:rPr lang="en-US" sz="1400"/>
              <a:t>Abilities</a:t>
            </a:r>
          </a:p>
        </p:txBody>
      </p:sp>
      <p:sp>
        <p:nvSpPr>
          <p:cNvPr id="12296" name="Rectangle 8"/>
          <p:cNvSpPr>
            <a:spLocks noChangeArrowheads="1"/>
          </p:cNvSpPr>
          <p:nvPr/>
        </p:nvSpPr>
        <p:spPr bwMode="auto">
          <a:xfrm>
            <a:off x="4953000" y="5029200"/>
            <a:ext cx="914400" cy="914400"/>
          </a:xfrm>
          <a:prstGeom prst="rect">
            <a:avLst/>
          </a:prstGeom>
          <a:solidFill>
            <a:schemeClr val="bg1"/>
          </a:solidFill>
          <a:ln w="9525">
            <a:solidFill>
              <a:schemeClr val="tx1"/>
            </a:solidFill>
            <a:miter lim="800000"/>
            <a:headEnd/>
            <a:tailEnd/>
          </a:ln>
        </p:spPr>
        <p:txBody>
          <a:bodyPr wrap="none" anchor="ctr"/>
          <a:lstStyle/>
          <a:p>
            <a:pPr algn="ctr"/>
            <a:r>
              <a:rPr lang="en-US" sz="1200" b="1"/>
              <a:t>Background</a:t>
            </a:r>
          </a:p>
          <a:p>
            <a:pPr algn="ctr"/>
            <a:r>
              <a:rPr lang="en-US" sz="1200" b="1"/>
              <a:t>Knowledge</a:t>
            </a:r>
          </a:p>
        </p:txBody>
      </p:sp>
      <p:sp>
        <p:nvSpPr>
          <p:cNvPr id="12297" name="Rectangle 9"/>
          <p:cNvSpPr>
            <a:spLocks noChangeArrowheads="1"/>
          </p:cNvSpPr>
          <p:nvPr/>
        </p:nvSpPr>
        <p:spPr bwMode="auto">
          <a:xfrm>
            <a:off x="6172200" y="5029200"/>
            <a:ext cx="914400" cy="914400"/>
          </a:xfrm>
          <a:prstGeom prst="rect">
            <a:avLst/>
          </a:prstGeom>
          <a:solidFill>
            <a:schemeClr val="bg1"/>
          </a:solidFill>
          <a:ln w="9525">
            <a:solidFill>
              <a:schemeClr val="tx1"/>
            </a:solidFill>
            <a:miter lim="800000"/>
            <a:headEnd/>
            <a:tailEnd/>
          </a:ln>
        </p:spPr>
        <p:txBody>
          <a:bodyPr wrap="none" anchor="ctr"/>
          <a:lstStyle/>
          <a:p>
            <a:pPr algn="ctr"/>
            <a:r>
              <a:rPr lang="en-US" sz="1200" b="1"/>
              <a:t>Vocabulary </a:t>
            </a:r>
          </a:p>
          <a:p>
            <a:pPr algn="ctr"/>
            <a:r>
              <a:rPr lang="en-US" sz="1200" b="1"/>
              <a:t>Skills</a:t>
            </a:r>
          </a:p>
        </p:txBody>
      </p:sp>
      <p:sp>
        <p:nvSpPr>
          <p:cNvPr id="12298" name="Rectangle 10"/>
          <p:cNvSpPr>
            <a:spLocks noChangeArrowheads="1"/>
          </p:cNvSpPr>
          <p:nvPr/>
        </p:nvSpPr>
        <p:spPr bwMode="auto">
          <a:xfrm>
            <a:off x="7391400" y="5029200"/>
            <a:ext cx="1219200" cy="914400"/>
          </a:xfrm>
          <a:prstGeom prst="rect">
            <a:avLst/>
          </a:prstGeom>
          <a:solidFill>
            <a:schemeClr val="bg1"/>
          </a:solidFill>
          <a:ln w="9525">
            <a:solidFill>
              <a:schemeClr val="tx1"/>
            </a:solidFill>
            <a:miter lim="800000"/>
            <a:headEnd/>
            <a:tailEnd/>
          </a:ln>
        </p:spPr>
        <p:txBody>
          <a:bodyPr wrap="none" anchor="ctr"/>
          <a:lstStyle/>
          <a:p>
            <a:pPr algn="ctr"/>
            <a:r>
              <a:rPr lang="en-US" sz="1200" b="1"/>
              <a:t>Comprehension</a:t>
            </a:r>
          </a:p>
          <a:p>
            <a:pPr algn="ctr"/>
            <a:r>
              <a:rPr lang="en-US" sz="1200" b="1"/>
              <a:t>Strategies</a:t>
            </a:r>
          </a:p>
          <a:p>
            <a:pPr algn="ctr"/>
            <a:r>
              <a:rPr lang="en-US" sz="1200"/>
              <a:t>(including</a:t>
            </a:r>
          </a:p>
          <a:p>
            <a:pPr algn="ctr"/>
            <a:r>
              <a:rPr lang="en-US" sz="1200"/>
              <a:t>Sentence Level</a:t>
            </a:r>
          </a:p>
          <a:p>
            <a:pPr algn="ctr"/>
            <a:r>
              <a:rPr lang="en-US" sz="1200"/>
              <a:t>&amp; Passage Level)</a:t>
            </a:r>
          </a:p>
        </p:txBody>
      </p:sp>
      <p:sp>
        <p:nvSpPr>
          <p:cNvPr id="12299" name="Text Box 11"/>
          <p:cNvSpPr txBox="1">
            <a:spLocks noChangeArrowheads="1"/>
          </p:cNvSpPr>
          <p:nvPr/>
        </p:nvSpPr>
        <p:spPr bwMode="auto">
          <a:xfrm>
            <a:off x="806450" y="2819400"/>
            <a:ext cx="184150" cy="366713"/>
          </a:xfrm>
          <a:prstGeom prst="rect">
            <a:avLst/>
          </a:prstGeom>
          <a:noFill/>
          <a:ln w="9525">
            <a:noFill/>
            <a:miter lim="800000"/>
            <a:headEnd/>
            <a:tailEnd/>
          </a:ln>
        </p:spPr>
        <p:txBody>
          <a:bodyPr wrap="none">
            <a:spAutoFit/>
          </a:bodyPr>
          <a:lstStyle/>
          <a:p>
            <a:endParaRPr lang="en-US"/>
          </a:p>
        </p:txBody>
      </p:sp>
      <p:sp>
        <p:nvSpPr>
          <p:cNvPr id="12300" name="Text Box 12"/>
          <p:cNvSpPr txBox="1">
            <a:spLocks noChangeArrowheads="1"/>
          </p:cNvSpPr>
          <p:nvPr/>
        </p:nvSpPr>
        <p:spPr bwMode="auto">
          <a:xfrm>
            <a:off x="563563" y="2438400"/>
            <a:ext cx="1417637" cy="366713"/>
          </a:xfrm>
          <a:prstGeom prst="rect">
            <a:avLst/>
          </a:prstGeom>
          <a:noFill/>
          <a:ln w="9525">
            <a:noFill/>
            <a:miter lim="800000"/>
            <a:headEnd/>
            <a:tailEnd/>
          </a:ln>
        </p:spPr>
        <p:txBody>
          <a:bodyPr>
            <a:spAutoFit/>
          </a:bodyPr>
          <a:lstStyle/>
          <a:p>
            <a:pPr algn="ctr"/>
            <a:r>
              <a:rPr lang="en-US" b="1"/>
              <a:t>Child</a:t>
            </a:r>
          </a:p>
        </p:txBody>
      </p:sp>
      <p:sp>
        <p:nvSpPr>
          <p:cNvPr id="12301" name="Text Box 13"/>
          <p:cNvSpPr txBox="1">
            <a:spLocks noChangeArrowheads="1"/>
          </p:cNvSpPr>
          <p:nvPr/>
        </p:nvSpPr>
        <p:spPr bwMode="auto">
          <a:xfrm>
            <a:off x="533400" y="2819400"/>
            <a:ext cx="1428750" cy="366713"/>
          </a:xfrm>
          <a:prstGeom prst="rect">
            <a:avLst/>
          </a:prstGeom>
          <a:noFill/>
          <a:ln w="9525">
            <a:noFill/>
            <a:miter lim="800000"/>
            <a:headEnd/>
            <a:tailEnd/>
          </a:ln>
        </p:spPr>
        <p:txBody>
          <a:bodyPr>
            <a:spAutoFit/>
          </a:bodyPr>
          <a:lstStyle/>
          <a:p>
            <a:pPr algn="ctr"/>
            <a:r>
              <a:rPr lang="en-US"/>
              <a:t>_________</a:t>
            </a:r>
          </a:p>
        </p:txBody>
      </p:sp>
      <p:sp>
        <p:nvSpPr>
          <p:cNvPr id="12302" name="Text Box 14"/>
          <p:cNvSpPr txBox="1">
            <a:spLocks noChangeArrowheads="1"/>
          </p:cNvSpPr>
          <p:nvPr/>
        </p:nvSpPr>
        <p:spPr bwMode="auto">
          <a:xfrm>
            <a:off x="533400" y="3200400"/>
            <a:ext cx="1524000" cy="1370013"/>
          </a:xfrm>
          <a:prstGeom prst="rect">
            <a:avLst/>
          </a:prstGeom>
          <a:noFill/>
          <a:ln w="9525">
            <a:noFill/>
            <a:miter lim="800000"/>
            <a:headEnd/>
            <a:tailEnd/>
          </a:ln>
        </p:spPr>
        <p:txBody>
          <a:bodyPr>
            <a:spAutoFit/>
          </a:bodyPr>
          <a:lstStyle/>
          <a:p>
            <a:pPr algn="ctr"/>
            <a:r>
              <a:rPr lang="en-US" sz="1200"/>
              <a:t>Child’s </a:t>
            </a:r>
          </a:p>
          <a:p>
            <a:pPr algn="ctr"/>
            <a:r>
              <a:rPr lang="en-US" sz="1200"/>
              <a:t>Educational, </a:t>
            </a:r>
          </a:p>
          <a:p>
            <a:pPr algn="ctr"/>
            <a:r>
              <a:rPr lang="en-US" sz="1200"/>
              <a:t>Behavioral,</a:t>
            </a:r>
          </a:p>
          <a:p>
            <a:pPr algn="ctr"/>
            <a:r>
              <a:rPr lang="en-US" sz="1200"/>
              <a:t>and</a:t>
            </a:r>
          </a:p>
          <a:p>
            <a:pPr algn="ctr"/>
            <a:r>
              <a:rPr lang="en-US" sz="1200"/>
              <a:t>Developmental</a:t>
            </a:r>
          </a:p>
          <a:p>
            <a:pPr algn="ctr"/>
            <a:r>
              <a:rPr lang="en-US" sz="1200"/>
              <a:t>History</a:t>
            </a:r>
          </a:p>
          <a:p>
            <a:pPr algn="ctr"/>
            <a:r>
              <a:rPr lang="en-US" sz="1200"/>
              <a:t>(Cumulative File)</a:t>
            </a:r>
          </a:p>
        </p:txBody>
      </p:sp>
      <p:sp>
        <p:nvSpPr>
          <p:cNvPr id="12303" name="AutoShape 15"/>
          <p:cNvSpPr>
            <a:spLocks noChangeArrowheads="1"/>
          </p:cNvSpPr>
          <p:nvPr/>
        </p:nvSpPr>
        <p:spPr bwMode="auto">
          <a:xfrm>
            <a:off x="1752600" y="2895600"/>
            <a:ext cx="762000" cy="485775"/>
          </a:xfrm>
          <a:custGeom>
            <a:avLst/>
            <a:gdLst>
              <a:gd name="T0" fmla="*/ 571500 w 21600"/>
              <a:gd name="T1" fmla="*/ 0 h 21600"/>
              <a:gd name="T2" fmla="*/ 0 w 21600"/>
              <a:gd name="T3" fmla="*/ 242888 h 21600"/>
              <a:gd name="T4" fmla="*/ 571500 w 21600"/>
              <a:gd name="T5" fmla="*/ 485775 h 21600"/>
              <a:gd name="T6" fmla="*/ 762000 w 21600"/>
              <a:gd name="T7" fmla="*/ 2428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12304" name="Line 16"/>
          <p:cNvSpPr>
            <a:spLocks noChangeShapeType="1"/>
          </p:cNvSpPr>
          <p:nvPr/>
        </p:nvSpPr>
        <p:spPr bwMode="auto">
          <a:xfrm>
            <a:off x="5638800" y="3429000"/>
            <a:ext cx="381000" cy="0"/>
          </a:xfrm>
          <a:prstGeom prst="line">
            <a:avLst/>
          </a:prstGeom>
          <a:noFill/>
          <a:ln w="9525">
            <a:solidFill>
              <a:schemeClr val="tx1"/>
            </a:solidFill>
            <a:round/>
            <a:headEnd/>
            <a:tailEnd type="triangle" w="med" len="med"/>
          </a:ln>
        </p:spPr>
        <p:txBody>
          <a:bodyPr/>
          <a:lstStyle/>
          <a:p>
            <a:endParaRPr lang="en-US"/>
          </a:p>
        </p:txBody>
      </p:sp>
      <p:sp>
        <p:nvSpPr>
          <p:cNvPr id="12305" name="Text Box 17"/>
          <p:cNvSpPr txBox="1">
            <a:spLocks noChangeArrowheads="1"/>
          </p:cNvSpPr>
          <p:nvPr/>
        </p:nvSpPr>
        <p:spPr bwMode="auto">
          <a:xfrm>
            <a:off x="5943600" y="2057400"/>
            <a:ext cx="1524000" cy="1917700"/>
          </a:xfrm>
          <a:prstGeom prst="rect">
            <a:avLst/>
          </a:prstGeom>
          <a:noFill/>
          <a:ln w="9525">
            <a:noFill/>
            <a:miter lim="800000"/>
            <a:headEnd/>
            <a:tailEnd/>
          </a:ln>
        </p:spPr>
        <p:txBody>
          <a:bodyPr>
            <a:spAutoFit/>
          </a:bodyPr>
          <a:lstStyle/>
          <a:p>
            <a:pPr algn="ctr"/>
            <a:r>
              <a:rPr lang="en-US" sz="1200" b="1"/>
              <a:t>Word </a:t>
            </a:r>
          </a:p>
          <a:p>
            <a:pPr algn="ctr"/>
            <a:r>
              <a:rPr lang="en-US" sz="1200" b="1"/>
              <a:t>Recognition</a:t>
            </a:r>
          </a:p>
          <a:p>
            <a:pPr algn="ctr"/>
            <a:r>
              <a:rPr lang="en-US" sz="1200"/>
              <a:t>(Accuracy/Speed)</a:t>
            </a:r>
          </a:p>
          <a:p>
            <a:pPr algn="ctr"/>
            <a:endParaRPr lang="en-US" sz="1200"/>
          </a:p>
          <a:p>
            <a:pPr algn="ctr"/>
            <a:r>
              <a:rPr lang="en-US" sz="1200" b="1"/>
              <a:t>Fluency</a:t>
            </a:r>
          </a:p>
          <a:p>
            <a:pPr algn="ctr"/>
            <a:r>
              <a:rPr lang="en-US" sz="1200"/>
              <a:t>(Rate, Phrasing,</a:t>
            </a:r>
          </a:p>
          <a:p>
            <a:pPr algn="ctr"/>
            <a:r>
              <a:rPr lang="en-US" sz="1200"/>
              <a:t>Expression)</a:t>
            </a:r>
          </a:p>
          <a:p>
            <a:endParaRPr lang="en-US" sz="1200" b="1"/>
          </a:p>
          <a:p>
            <a:pPr algn="ctr"/>
            <a:r>
              <a:rPr lang="en-US" sz="1200" b="1"/>
              <a:t>Reading</a:t>
            </a:r>
          </a:p>
          <a:p>
            <a:pPr algn="ctr"/>
            <a:r>
              <a:rPr lang="en-US" sz="1200" b="1"/>
              <a:t>Comprehension</a:t>
            </a:r>
          </a:p>
        </p:txBody>
      </p:sp>
      <p:sp>
        <p:nvSpPr>
          <p:cNvPr id="12306" name="AutoShape 18"/>
          <p:cNvSpPr>
            <a:spLocks noChangeArrowheads="1"/>
          </p:cNvSpPr>
          <p:nvPr/>
        </p:nvSpPr>
        <p:spPr bwMode="auto">
          <a:xfrm>
            <a:off x="6248400" y="457200"/>
            <a:ext cx="1066800" cy="1295400"/>
          </a:xfrm>
          <a:prstGeom prst="flowChartProcess">
            <a:avLst/>
          </a:prstGeom>
          <a:solidFill>
            <a:schemeClr val="bg1"/>
          </a:solidFill>
          <a:ln w="9525">
            <a:solidFill>
              <a:schemeClr val="tx1"/>
            </a:solidFill>
            <a:miter lim="800000"/>
            <a:headEnd/>
            <a:tailEnd/>
          </a:ln>
        </p:spPr>
        <p:txBody>
          <a:bodyPr wrap="none" anchor="ctr"/>
          <a:lstStyle/>
          <a:p>
            <a:pPr algn="ctr"/>
            <a:endParaRPr lang="en-US" sz="1200"/>
          </a:p>
          <a:p>
            <a:pPr algn="ctr"/>
            <a:endParaRPr lang="en-US" sz="1200"/>
          </a:p>
          <a:p>
            <a:pPr algn="ctr"/>
            <a:r>
              <a:rPr lang="en-US" sz="1200" b="1"/>
              <a:t>Sight</a:t>
            </a:r>
          </a:p>
          <a:p>
            <a:pPr algn="ctr"/>
            <a:r>
              <a:rPr lang="en-US" sz="1200" b="1"/>
              <a:t>Vocabulary</a:t>
            </a:r>
          </a:p>
          <a:p>
            <a:pPr algn="ctr"/>
            <a:r>
              <a:rPr lang="en-US" sz="1200"/>
              <a:t>High </a:t>
            </a:r>
          </a:p>
          <a:p>
            <a:pPr algn="ctr"/>
            <a:r>
              <a:rPr lang="en-US" sz="1200"/>
              <a:t>Frequency</a:t>
            </a:r>
          </a:p>
          <a:p>
            <a:pPr algn="ctr"/>
            <a:r>
              <a:rPr lang="en-US" sz="1200"/>
              <a:t>Words</a:t>
            </a:r>
          </a:p>
          <a:p>
            <a:pPr algn="ctr"/>
            <a:endParaRPr lang="en-US" sz="1200"/>
          </a:p>
          <a:p>
            <a:pPr algn="ctr"/>
            <a:endParaRPr lang="en-US" sz="1200"/>
          </a:p>
        </p:txBody>
      </p:sp>
      <p:sp>
        <p:nvSpPr>
          <p:cNvPr id="12307" name="Text Box 19"/>
          <p:cNvSpPr txBox="1">
            <a:spLocks noChangeArrowheads="1"/>
          </p:cNvSpPr>
          <p:nvPr/>
        </p:nvSpPr>
        <p:spPr bwMode="auto">
          <a:xfrm>
            <a:off x="685800" y="609600"/>
            <a:ext cx="3810000" cy="366713"/>
          </a:xfrm>
          <a:prstGeom prst="rect">
            <a:avLst/>
          </a:prstGeom>
          <a:noFill/>
          <a:ln w="9525">
            <a:noFill/>
            <a:miter lim="800000"/>
            <a:headEnd/>
            <a:tailEnd/>
          </a:ln>
        </p:spPr>
        <p:txBody>
          <a:bodyPr>
            <a:spAutoFit/>
          </a:bodyPr>
          <a:lstStyle/>
          <a:p>
            <a:endParaRPr lang="en-US"/>
          </a:p>
        </p:txBody>
      </p:sp>
      <p:sp>
        <p:nvSpPr>
          <p:cNvPr id="12308" name="Text Box 20"/>
          <p:cNvSpPr txBox="1">
            <a:spLocks noChangeArrowheads="1"/>
          </p:cNvSpPr>
          <p:nvPr/>
        </p:nvSpPr>
        <p:spPr bwMode="auto">
          <a:xfrm>
            <a:off x="457200" y="381000"/>
            <a:ext cx="4191000" cy="366713"/>
          </a:xfrm>
          <a:prstGeom prst="rect">
            <a:avLst/>
          </a:prstGeom>
          <a:noFill/>
          <a:ln w="9525">
            <a:noFill/>
            <a:miter lim="800000"/>
            <a:headEnd/>
            <a:tailEnd/>
          </a:ln>
        </p:spPr>
        <p:txBody>
          <a:bodyPr>
            <a:spAutoFit/>
          </a:bodyPr>
          <a:lstStyle/>
          <a:p>
            <a:endParaRPr lang="en-US"/>
          </a:p>
        </p:txBody>
      </p:sp>
      <p:sp>
        <p:nvSpPr>
          <p:cNvPr id="12309" name="WordArt 21"/>
          <p:cNvSpPr>
            <a:spLocks noChangeArrowheads="1" noChangeShapeType="1" noTextEdit="1"/>
          </p:cNvSpPr>
          <p:nvPr/>
        </p:nvSpPr>
        <p:spPr bwMode="auto">
          <a:xfrm>
            <a:off x="533400" y="533400"/>
            <a:ext cx="4248150" cy="838200"/>
          </a:xfrm>
          <a:prstGeom prst="rect">
            <a:avLst/>
          </a:prstGeom>
        </p:spPr>
        <p:txBody>
          <a:bodyPr wrap="none" fromWordArt="1">
            <a:prstTxWarp prst="textPlain">
              <a:avLst>
                <a:gd name="adj" fmla="val 50000"/>
              </a:avLst>
            </a:prstTxWarp>
          </a:bodyPr>
          <a:lstStyle/>
          <a:p>
            <a:pPr algn="ctr"/>
            <a:r>
              <a:rPr lang="en-US" sz="2800" kern="10">
                <a:ln w="12700">
                  <a:solidFill>
                    <a:srgbClr val="3333CC"/>
                  </a:solidFill>
                  <a:round/>
                  <a:headEnd/>
                  <a:tailEnd/>
                </a:ln>
                <a:solidFill>
                  <a:schemeClr val="tx1">
                    <a:alpha val="50195"/>
                  </a:schemeClr>
                </a:solidFill>
                <a:effectLst>
                  <a:outerShdw dist="45791" dir="2021404" algn="ctr" rotWithShape="0">
                    <a:srgbClr val="9999FF"/>
                  </a:outerShdw>
                </a:effectLst>
                <a:latin typeface="Arial Black"/>
              </a:rPr>
              <a:t>Diagnostic</a:t>
            </a:r>
          </a:p>
          <a:p>
            <a:pPr algn="ctr"/>
            <a:r>
              <a:rPr lang="en-US" sz="2800" kern="10">
                <a:ln w="12700">
                  <a:solidFill>
                    <a:srgbClr val="3333CC"/>
                  </a:solidFill>
                  <a:round/>
                  <a:headEnd/>
                  <a:tailEnd/>
                </a:ln>
                <a:solidFill>
                  <a:schemeClr val="tx1">
                    <a:alpha val="50195"/>
                  </a:schemeClr>
                </a:solidFill>
                <a:effectLst>
                  <a:outerShdw dist="45791" dir="2021404" algn="ctr" rotWithShape="0">
                    <a:srgbClr val="9999FF"/>
                  </a:outerShdw>
                </a:effectLst>
                <a:latin typeface="Arial Black"/>
              </a:rPr>
              <a:t>Prescriptive Teaching</a:t>
            </a:r>
          </a:p>
        </p:txBody>
      </p:sp>
      <p:sp>
        <p:nvSpPr>
          <p:cNvPr id="12310" name="Line 22"/>
          <p:cNvSpPr>
            <a:spLocks noChangeShapeType="1"/>
          </p:cNvSpPr>
          <p:nvPr/>
        </p:nvSpPr>
        <p:spPr bwMode="auto">
          <a:xfrm>
            <a:off x="7391400" y="3429000"/>
            <a:ext cx="228600" cy="0"/>
          </a:xfrm>
          <a:prstGeom prst="line">
            <a:avLst/>
          </a:prstGeom>
          <a:noFill/>
          <a:ln w="9525">
            <a:solidFill>
              <a:schemeClr val="tx1"/>
            </a:solidFill>
            <a:round/>
            <a:headEnd/>
            <a:tailEnd type="triangle" w="med" len="med"/>
          </a:ln>
        </p:spPr>
        <p:txBody>
          <a:bodyPr/>
          <a:lstStyle/>
          <a:p>
            <a:endParaRPr lang="en-US"/>
          </a:p>
        </p:txBody>
      </p:sp>
      <p:sp>
        <p:nvSpPr>
          <p:cNvPr id="12311" name="Line 23"/>
          <p:cNvSpPr>
            <a:spLocks noChangeShapeType="1"/>
          </p:cNvSpPr>
          <p:nvPr/>
        </p:nvSpPr>
        <p:spPr bwMode="auto">
          <a:xfrm>
            <a:off x="6553200" y="4114800"/>
            <a:ext cx="0" cy="609600"/>
          </a:xfrm>
          <a:prstGeom prst="line">
            <a:avLst/>
          </a:prstGeom>
          <a:noFill/>
          <a:ln w="9525">
            <a:solidFill>
              <a:schemeClr val="tx1"/>
            </a:solidFill>
            <a:round/>
            <a:headEnd/>
            <a:tailEnd/>
          </a:ln>
        </p:spPr>
        <p:txBody>
          <a:bodyPr/>
          <a:lstStyle/>
          <a:p>
            <a:endParaRPr lang="en-US"/>
          </a:p>
        </p:txBody>
      </p:sp>
      <p:sp>
        <p:nvSpPr>
          <p:cNvPr id="12312" name="Rectangle 24"/>
          <p:cNvSpPr>
            <a:spLocks noChangeArrowheads="1"/>
          </p:cNvSpPr>
          <p:nvPr/>
        </p:nvSpPr>
        <p:spPr bwMode="auto">
          <a:xfrm>
            <a:off x="5867400" y="4114800"/>
            <a:ext cx="1676400" cy="609600"/>
          </a:xfrm>
          <a:prstGeom prst="rect">
            <a:avLst/>
          </a:prstGeom>
          <a:solidFill>
            <a:schemeClr val="bg1"/>
          </a:solidFill>
          <a:ln w="9525">
            <a:solidFill>
              <a:schemeClr val="tx1"/>
            </a:solidFill>
            <a:miter lim="800000"/>
            <a:headEnd/>
            <a:tailEnd/>
          </a:ln>
        </p:spPr>
        <p:txBody>
          <a:bodyPr wrap="none" anchor="ctr"/>
          <a:lstStyle/>
          <a:p>
            <a:r>
              <a:rPr lang="en-US" sz="1000" b="1" i="1"/>
              <a:t>Does the child recognize</a:t>
            </a:r>
          </a:p>
          <a:p>
            <a:r>
              <a:rPr lang="en-US" sz="1000" b="1" i="1"/>
              <a:t>reading as a process of </a:t>
            </a:r>
          </a:p>
          <a:p>
            <a:r>
              <a:rPr lang="en-US" sz="1000" b="1" i="1"/>
              <a:t>obtaining Information?</a:t>
            </a:r>
          </a:p>
        </p:txBody>
      </p:sp>
      <p:sp>
        <p:nvSpPr>
          <p:cNvPr id="12313" name="Line 25"/>
          <p:cNvSpPr>
            <a:spLocks noChangeShapeType="1"/>
          </p:cNvSpPr>
          <p:nvPr/>
        </p:nvSpPr>
        <p:spPr bwMode="auto">
          <a:xfrm>
            <a:off x="6629400" y="4724400"/>
            <a:ext cx="0" cy="304800"/>
          </a:xfrm>
          <a:prstGeom prst="line">
            <a:avLst/>
          </a:prstGeom>
          <a:noFill/>
          <a:ln w="9525">
            <a:solidFill>
              <a:schemeClr val="tx1"/>
            </a:solidFill>
            <a:round/>
            <a:headEnd/>
            <a:tailEnd/>
          </a:ln>
        </p:spPr>
        <p:txBody>
          <a:bodyPr/>
          <a:lstStyle/>
          <a:p>
            <a:endParaRPr lang="en-US"/>
          </a:p>
        </p:txBody>
      </p:sp>
      <p:sp>
        <p:nvSpPr>
          <p:cNvPr id="12314" name="Line 26"/>
          <p:cNvSpPr>
            <a:spLocks noChangeShapeType="1"/>
          </p:cNvSpPr>
          <p:nvPr/>
        </p:nvSpPr>
        <p:spPr bwMode="auto">
          <a:xfrm flipV="1">
            <a:off x="5410200" y="4724400"/>
            <a:ext cx="838200" cy="304800"/>
          </a:xfrm>
          <a:prstGeom prst="line">
            <a:avLst/>
          </a:prstGeom>
          <a:noFill/>
          <a:ln w="9525">
            <a:solidFill>
              <a:schemeClr val="tx1"/>
            </a:solidFill>
            <a:round/>
            <a:headEnd/>
            <a:tailEnd/>
          </a:ln>
        </p:spPr>
        <p:txBody>
          <a:bodyPr/>
          <a:lstStyle/>
          <a:p>
            <a:endParaRPr lang="en-US"/>
          </a:p>
        </p:txBody>
      </p:sp>
      <p:sp>
        <p:nvSpPr>
          <p:cNvPr id="12315" name="Line 27"/>
          <p:cNvSpPr>
            <a:spLocks noChangeShapeType="1"/>
          </p:cNvSpPr>
          <p:nvPr/>
        </p:nvSpPr>
        <p:spPr bwMode="auto">
          <a:xfrm>
            <a:off x="7239000" y="4724400"/>
            <a:ext cx="838200" cy="304800"/>
          </a:xfrm>
          <a:prstGeom prst="line">
            <a:avLst/>
          </a:prstGeom>
          <a:noFill/>
          <a:ln w="9525">
            <a:solidFill>
              <a:schemeClr val="tx1"/>
            </a:solidFill>
            <a:round/>
            <a:headEnd/>
            <a:tailEnd/>
          </a:ln>
        </p:spPr>
        <p:txBody>
          <a:bodyPr/>
          <a:lstStyle/>
          <a:p>
            <a:endParaRPr lang="en-US"/>
          </a:p>
        </p:txBody>
      </p:sp>
      <p:sp>
        <p:nvSpPr>
          <p:cNvPr id="12316" name="Line 28"/>
          <p:cNvSpPr>
            <a:spLocks noChangeShapeType="1"/>
          </p:cNvSpPr>
          <p:nvPr/>
        </p:nvSpPr>
        <p:spPr bwMode="auto">
          <a:xfrm flipH="1" flipV="1">
            <a:off x="5638800" y="1752600"/>
            <a:ext cx="1066800" cy="304800"/>
          </a:xfrm>
          <a:prstGeom prst="line">
            <a:avLst/>
          </a:prstGeom>
          <a:noFill/>
          <a:ln w="9525">
            <a:solidFill>
              <a:schemeClr val="tx1"/>
            </a:solidFill>
            <a:round/>
            <a:headEnd/>
            <a:tailEnd/>
          </a:ln>
        </p:spPr>
        <p:txBody>
          <a:bodyPr/>
          <a:lstStyle/>
          <a:p>
            <a:endParaRPr lang="en-US"/>
          </a:p>
        </p:txBody>
      </p:sp>
      <p:sp>
        <p:nvSpPr>
          <p:cNvPr id="12317" name="Line 29"/>
          <p:cNvSpPr>
            <a:spLocks noChangeShapeType="1"/>
          </p:cNvSpPr>
          <p:nvPr/>
        </p:nvSpPr>
        <p:spPr bwMode="auto">
          <a:xfrm flipV="1">
            <a:off x="6705600" y="1752600"/>
            <a:ext cx="0" cy="304800"/>
          </a:xfrm>
          <a:prstGeom prst="line">
            <a:avLst/>
          </a:prstGeom>
          <a:noFill/>
          <a:ln w="9525">
            <a:solidFill>
              <a:schemeClr val="tx1"/>
            </a:solidFill>
            <a:round/>
            <a:headEnd/>
            <a:tailEnd/>
          </a:ln>
        </p:spPr>
        <p:txBody>
          <a:bodyPr/>
          <a:lstStyle/>
          <a:p>
            <a:endParaRPr lang="en-US"/>
          </a:p>
        </p:txBody>
      </p:sp>
      <p:sp>
        <p:nvSpPr>
          <p:cNvPr id="15390" name="Text Box 30"/>
          <p:cNvSpPr txBox="1">
            <a:spLocks noChangeArrowheads="1"/>
          </p:cNvSpPr>
          <p:nvPr/>
        </p:nvSpPr>
        <p:spPr bwMode="auto">
          <a:xfrm>
            <a:off x="609600" y="4876800"/>
            <a:ext cx="3352800" cy="1917700"/>
          </a:xfrm>
          <a:prstGeom prst="rect">
            <a:avLst/>
          </a:prstGeom>
          <a:noFill/>
          <a:ln w="9525">
            <a:noFill/>
            <a:miter lim="800000"/>
            <a:headEnd/>
            <a:tailEnd/>
          </a:ln>
          <a:effectLst/>
        </p:spPr>
        <p:txBody>
          <a:bodyPr>
            <a:spAutoFit/>
          </a:bodyPr>
          <a:lstStyle/>
          <a:p>
            <a:pPr algn="ctr">
              <a:defRPr/>
            </a:pPr>
            <a:endParaRPr lang="en-US" sz="1200" b="1">
              <a:effectLst>
                <a:outerShdw blurRad="38100" dist="38100" dir="2700000" algn="tl">
                  <a:srgbClr val="C0C0C0"/>
                </a:outerShdw>
              </a:effectLst>
            </a:endParaRPr>
          </a:p>
          <a:p>
            <a:pPr algn="ctr">
              <a:defRPr/>
            </a:pPr>
            <a:r>
              <a:rPr lang="en-US" sz="1200" b="1"/>
              <a:t>INSTRUCTIONAL DECISIONS</a:t>
            </a:r>
          </a:p>
          <a:p>
            <a:pPr>
              <a:buFontTx/>
              <a:buChar char="•"/>
              <a:defRPr/>
            </a:pPr>
            <a:r>
              <a:rPr lang="en-US" sz="1200" b="1"/>
              <a:t>Determine learner’s area(s) of need</a:t>
            </a:r>
          </a:p>
          <a:p>
            <a:pPr>
              <a:buFontTx/>
              <a:buChar char="•"/>
              <a:defRPr/>
            </a:pPr>
            <a:r>
              <a:rPr lang="en-US" sz="1200" b="1"/>
              <a:t>Consider available instructional situations</a:t>
            </a:r>
          </a:p>
          <a:p>
            <a:pPr>
              <a:defRPr/>
            </a:pPr>
            <a:r>
              <a:rPr lang="en-US" sz="1200" b="1"/>
              <a:t> (whole group, small group, individual, etc.)</a:t>
            </a:r>
          </a:p>
          <a:p>
            <a:pPr>
              <a:buFontTx/>
              <a:buChar char="•"/>
              <a:defRPr/>
            </a:pPr>
            <a:r>
              <a:rPr lang="en-US" sz="1200" b="1"/>
              <a:t>Consider curricular materials</a:t>
            </a:r>
          </a:p>
          <a:p>
            <a:pPr>
              <a:buFontTx/>
              <a:buChar char="•"/>
              <a:defRPr/>
            </a:pPr>
            <a:r>
              <a:rPr lang="en-US" sz="1200" b="1"/>
              <a:t>Match learner to appropriate instruction</a:t>
            </a:r>
          </a:p>
          <a:p>
            <a:pPr>
              <a:buFontTx/>
              <a:buChar char="•"/>
              <a:defRPr/>
            </a:pPr>
            <a:r>
              <a:rPr lang="en-US" sz="1200" b="1"/>
              <a:t>Trial teach to evaluate effectiveness:</a:t>
            </a:r>
          </a:p>
          <a:p>
            <a:pPr lvl="1">
              <a:defRPr/>
            </a:pPr>
            <a:r>
              <a:rPr lang="en-US" sz="1200" b="1"/>
              <a:t>Is this approach working?</a:t>
            </a:r>
          </a:p>
          <a:p>
            <a:pPr>
              <a:buFontTx/>
              <a:buChar char="•"/>
              <a:defRPr/>
            </a:pPr>
            <a:endParaRPr lang="en-US" sz="1200" b="1"/>
          </a:p>
        </p:txBody>
      </p:sp>
      <p:sp>
        <p:nvSpPr>
          <p:cNvPr id="12319" name="AutoShape 31"/>
          <p:cNvSpPr>
            <a:spLocks noChangeArrowheads="1"/>
          </p:cNvSpPr>
          <p:nvPr/>
        </p:nvSpPr>
        <p:spPr bwMode="auto">
          <a:xfrm>
            <a:off x="304800" y="4800600"/>
            <a:ext cx="3962400" cy="2057400"/>
          </a:xfrm>
          <a:prstGeom prst="bevel">
            <a:avLst>
              <a:gd name="adj" fmla="val 12500"/>
            </a:avLst>
          </a:prstGeom>
          <a:noFill/>
          <a:ln w="38100">
            <a:solidFill>
              <a:schemeClr val="tx1"/>
            </a:solidFill>
            <a:miter lim="800000"/>
            <a:headEnd/>
            <a:tailEnd/>
          </a:ln>
        </p:spPr>
        <p:txBody>
          <a:bodyPr wrap="none" anchor="ctr"/>
          <a:lstStyle/>
          <a:p>
            <a:endParaRPr lang="en-US"/>
          </a:p>
        </p:txBody>
      </p:sp>
      <p:sp>
        <p:nvSpPr>
          <p:cNvPr id="12320" name="Text Box 32"/>
          <p:cNvSpPr txBox="1">
            <a:spLocks noChangeArrowheads="1"/>
          </p:cNvSpPr>
          <p:nvPr/>
        </p:nvSpPr>
        <p:spPr bwMode="auto">
          <a:xfrm>
            <a:off x="2514600" y="4267200"/>
            <a:ext cx="3124200" cy="304800"/>
          </a:xfrm>
          <a:prstGeom prst="rect">
            <a:avLst/>
          </a:prstGeom>
          <a:noFill/>
          <a:ln w="9525">
            <a:noFill/>
            <a:miter lim="800000"/>
            <a:headEnd/>
            <a:tailEnd/>
          </a:ln>
        </p:spPr>
        <p:txBody>
          <a:bodyPr>
            <a:spAutoFit/>
          </a:bodyPr>
          <a:lstStyle/>
          <a:p>
            <a:pPr algn="ctr"/>
            <a:r>
              <a:rPr lang="en-US" sz="1400" b="1"/>
              <a:t>Narrative </a:t>
            </a:r>
            <a:r>
              <a:rPr lang="en-US" sz="1400" b="1" u="sng"/>
              <a:t>and</a:t>
            </a:r>
            <a:r>
              <a:rPr lang="en-US" sz="1400" b="1"/>
              <a:t> Expository Text</a:t>
            </a:r>
          </a:p>
        </p:txBody>
      </p:sp>
      <p:sp>
        <p:nvSpPr>
          <p:cNvPr id="12321" name="Text Box 33"/>
          <p:cNvSpPr txBox="1">
            <a:spLocks noChangeArrowheads="1"/>
          </p:cNvSpPr>
          <p:nvPr/>
        </p:nvSpPr>
        <p:spPr bwMode="auto">
          <a:xfrm>
            <a:off x="685800" y="1447800"/>
            <a:ext cx="3886200" cy="641350"/>
          </a:xfrm>
          <a:prstGeom prst="rect">
            <a:avLst/>
          </a:prstGeom>
          <a:noFill/>
          <a:ln w="9525">
            <a:noFill/>
            <a:miter lim="800000"/>
            <a:headEnd/>
            <a:tailEnd/>
          </a:ln>
        </p:spPr>
        <p:txBody>
          <a:bodyPr>
            <a:spAutoFit/>
          </a:bodyPr>
          <a:lstStyle/>
          <a:p>
            <a:pPr algn="ctr"/>
            <a:r>
              <a:rPr lang="en-US" b="1"/>
              <a:t>Decision-Making Model</a:t>
            </a:r>
          </a:p>
          <a:p>
            <a:pPr algn="ctr"/>
            <a:r>
              <a:rPr lang="en-US" b="1"/>
              <a:t>For Differentiated Instruction</a:t>
            </a:r>
          </a:p>
        </p:txBody>
      </p:sp>
      <p:sp>
        <p:nvSpPr>
          <p:cNvPr id="12322" name="Rectangle 34"/>
          <p:cNvSpPr>
            <a:spLocks noChangeArrowheads="1"/>
          </p:cNvSpPr>
          <p:nvPr/>
        </p:nvSpPr>
        <p:spPr bwMode="auto">
          <a:xfrm>
            <a:off x="7467600" y="1981200"/>
            <a:ext cx="1676400" cy="609600"/>
          </a:xfrm>
          <a:prstGeom prst="rect">
            <a:avLst/>
          </a:prstGeom>
          <a:noFill/>
          <a:ln w="38100">
            <a:solidFill>
              <a:schemeClr val="tx1"/>
            </a:solidFill>
            <a:miter lim="800000"/>
            <a:headEnd/>
            <a:tailEnd/>
          </a:ln>
        </p:spPr>
        <p:txBody>
          <a:bodyPr wrap="none" anchor="ctr"/>
          <a:lstStyle/>
          <a:p>
            <a:endParaRPr lang="en-US"/>
          </a:p>
        </p:txBody>
      </p:sp>
      <p:sp>
        <p:nvSpPr>
          <p:cNvPr id="12323" name="Line 35"/>
          <p:cNvSpPr>
            <a:spLocks noChangeShapeType="1"/>
          </p:cNvSpPr>
          <p:nvPr/>
        </p:nvSpPr>
        <p:spPr bwMode="auto">
          <a:xfrm flipV="1">
            <a:off x="8305800" y="2590800"/>
            <a:ext cx="0" cy="228600"/>
          </a:xfrm>
          <a:prstGeom prst="line">
            <a:avLst/>
          </a:prstGeom>
          <a:noFill/>
          <a:ln w="9525">
            <a:solidFill>
              <a:schemeClr val="tx1"/>
            </a:solidFill>
            <a:round/>
            <a:headEnd/>
            <a:tailEnd type="triangle" w="med" len="med"/>
          </a:ln>
        </p:spPr>
        <p:txBody>
          <a:bodyPr/>
          <a:lstStyle/>
          <a:p>
            <a:endParaRPr lang="en-US"/>
          </a:p>
        </p:txBody>
      </p:sp>
      <p:sp>
        <p:nvSpPr>
          <p:cNvPr id="12324" name="Text Box 36"/>
          <p:cNvSpPr txBox="1">
            <a:spLocks noChangeArrowheads="1"/>
          </p:cNvSpPr>
          <p:nvPr/>
        </p:nvSpPr>
        <p:spPr bwMode="auto">
          <a:xfrm>
            <a:off x="7391400" y="2057400"/>
            <a:ext cx="1752600" cy="517525"/>
          </a:xfrm>
          <a:prstGeom prst="rect">
            <a:avLst/>
          </a:prstGeom>
          <a:noFill/>
          <a:ln w="9525">
            <a:noFill/>
            <a:miter lim="800000"/>
            <a:headEnd/>
            <a:tailEnd/>
          </a:ln>
        </p:spPr>
        <p:txBody>
          <a:bodyPr>
            <a:spAutoFit/>
          </a:bodyPr>
          <a:lstStyle/>
          <a:p>
            <a:pPr algn="ctr"/>
            <a:r>
              <a:rPr lang="en-US" sz="1400" b="1"/>
              <a:t>INSTRUCTIONAL</a:t>
            </a:r>
          </a:p>
          <a:p>
            <a:pPr algn="ctr"/>
            <a:r>
              <a:rPr lang="en-US" sz="1400" b="1"/>
              <a:t>DECISIONS</a:t>
            </a:r>
          </a:p>
        </p:txBody>
      </p:sp>
      <p:sp>
        <p:nvSpPr>
          <p:cNvPr id="12325" name="Rectangle 37"/>
          <p:cNvSpPr>
            <a:spLocks noChangeArrowheads="1"/>
          </p:cNvSpPr>
          <p:nvPr/>
        </p:nvSpPr>
        <p:spPr bwMode="auto">
          <a:xfrm>
            <a:off x="2514600" y="4267200"/>
            <a:ext cx="3200400" cy="304800"/>
          </a:xfrm>
          <a:prstGeom prst="rect">
            <a:avLst/>
          </a:prstGeom>
          <a:noFill/>
          <a:ln w="9525">
            <a:solidFill>
              <a:schemeClr val="tx1"/>
            </a:solidFill>
            <a:miter lim="800000"/>
            <a:headEnd/>
            <a:tailEnd/>
          </a:ln>
        </p:spPr>
        <p:txBody>
          <a:bodyPr wrap="none" anchor="ctr"/>
          <a:lstStyle/>
          <a:p>
            <a:endParaRPr lang="en-US"/>
          </a:p>
        </p:txBody>
      </p:sp>
      <p:sp>
        <p:nvSpPr>
          <p:cNvPr id="12326" name="Rectangle 38"/>
          <p:cNvSpPr>
            <a:spLocks noChangeArrowheads="1"/>
          </p:cNvSpPr>
          <p:nvPr/>
        </p:nvSpPr>
        <p:spPr bwMode="auto">
          <a:xfrm>
            <a:off x="4800600" y="6096000"/>
            <a:ext cx="3810000" cy="381000"/>
          </a:xfrm>
          <a:prstGeom prst="rect">
            <a:avLst/>
          </a:prstGeom>
          <a:noFill/>
          <a:ln w="57150">
            <a:solidFill>
              <a:schemeClr val="tx1"/>
            </a:solidFill>
            <a:miter lim="800000"/>
            <a:headEnd/>
            <a:tailEnd/>
          </a:ln>
        </p:spPr>
        <p:txBody>
          <a:bodyPr wrap="none" anchor="ctr"/>
          <a:lstStyle/>
          <a:p>
            <a:endParaRPr lang="en-US"/>
          </a:p>
        </p:txBody>
      </p:sp>
      <p:cxnSp>
        <p:nvCxnSpPr>
          <p:cNvPr id="12327" name="AutoShape 39"/>
          <p:cNvCxnSpPr>
            <a:cxnSpLocks noChangeShapeType="1"/>
          </p:cNvCxnSpPr>
          <p:nvPr/>
        </p:nvCxnSpPr>
        <p:spPr bwMode="auto">
          <a:xfrm>
            <a:off x="9144000" y="2667000"/>
            <a:ext cx="1588" cy="3505200"/>
          </a:xfrm>
          <a:prstGeom prst="straightConnector1">
            <a:avLst/>
          </a:prstGeom>
          <a:noFill/>
          <a:ln w="57150">
            <a:solidFill>
              <a:schemeClr val="tx1"/>
            </a:solidFill>
            <a:prstDash val="dash"/>
            <a:round/>
            <a:headEnd/>
            <a:tailEnd/>
          </a:ln>
        </p:spPr>
      </p:cxnSp>
      <p:sp>
        <p:nvSpPr>
          <p:cNvPr id="12328" name="AutoShape 40"/>
          <p:cNvSpPr>
            <a:spLocks noChangeArrowheads="1"/>
          </p:cNvSpPr>
          <p:nvPr/>
        </p:nvSpPr>
        <p:spPr bwMode="auto">
          <a:xfrm>
            <a:off x="7391400" y="457200"/>
            <a:ext cx="1066800" cy="1295400"/>
          </a:xfrm>
          <a:prstGeom prst="flowChartProcess">
            <a:avLst/>
          </a:prstGeom>
          <a:solidFill>
            <a:schemeClr val="bg1"/>
          </a:solidFill>
          <a:ln w="9525">
            <a:solidFill>
              <a:schemeClr val="tx1"/>
            </a:solidFill>
            <a:miter lim="800000"/>
            <a:headEnd/>
            <a:tailEnd/>
          </a:ln>
        </p:spPr>
        <p:txBody>
          <a:bodyPr wrap="none" anchor="ctr"/>
          <a:lstStyle/>
          <a:p>
            <a:pPr algn="ctr"/>
            <a:r>
              <a:rPr lang="en-US" sz="1200" b="1"/>
              <a:t> </a:t>
            </a:r>
            <a:endParaRPr lang="en-US" sz="1200"/>
          </a:p>
        </p:txBody>
      </p:sp>
      <p:sp>
        <p:nvSpPr>
          <p:cNvPr id="12329" name="Text Box 41"/>
          <p:cNvSpPr txBox="1">
            <a:spLocks noChangeArrowheads="1"/>
          </p:cNvSpPr>
          <p:nvPr/>
        </p:nvSpPr>
        <p:spPr bwMode="auto">
          <a:xfrm>
            <a:off x="7391400" y="457200"/>
            <a:ext cx="1143000" cy="1187450"/>
          </a:xfrm>
          <a:prstGeom prst="rect">
            <a:avLst/>
          </a:prstGeom>
          <a:noFill/>
          <a:ln w="9525">
            <a:noFill/>
            <a:miter lim="800000"/>
            <a:headEnd/>
            <a:tailEnd/>
          </a:ln>
        </p:spPr>
        <p:txBody>
          <a:bodyPr>
            <a:spAutoFit/>
          </a:bodyPr>
          <a:lstStyle/>
          <a:p>
            <a:pPr algn="ctr"/>
            <a:r>
              <a:rPr lang="en-US" sz="1200" b="1"/>
              <a:t>Concepts</a:t>
            </a:r>
          </a:p>
          <a:p>
            <a:pPr algn="ctr"/>
            <a:r>
              <a:rPr lang="en-US" sz="1200" b="1"/>
              <a:t>of Print</a:t>
            </a:r>
          </a:p>
          <a:p>
            <a:pPr algn="ctr"/>
            <a:r>
              <a:rPr lang="en-US" sz="1200"/>
              <a:t>Letters/Words </a:t>
            </a:r>
          </a:p>
          <a:p>
            <a:pPr algn="ctr"/>
            <a:r>
              <a:rPr lang="en-US" sz="1200"/>
              <a:t> Capitalization</a:t>
            </a:r>
          </a:p>
          <a:p>
            <a:pPr algn="ctr"/>
            <a:r>
              <a:rPr lang="en-US" sz="1200"/>
              <a:t>Punctuation</a:t>
            </a:r>
          </a:p>
          <a:p>
            <a:pPr algn="ctr"/>
            <a:r>
              <a:rPr lang="en-US" sz="1200"/>
              <a:t>Text Organiz.</a:t>
            </a:r>
          </a:p>
        </p:txBody>
      </p:sp>
      <p:sp>
        <p:nvSpPr>
          <p:cNvPr id="12330" name="AutoShape 42"/>
          <p:cNvSpPr>
            <a:spLocks noChangeArrowheads="1"/>
          </p:cNvSpPr>
          <p:nvPr/>
        </p:nvSpPr>
        <p:spPr bwMode="auto">
          <a:xfrm>
            <a:off x="8610600" y="6172200"/>
            <a:ext cx="533400" cy="228600"/>
          </a:xfrm>
          <a:prstGeom prst="leftArrow">
            <a:avLst>
              <a:gd name="adj1" fmla="val 50000"/>
              <a:gd name="adj2" fmla="val 58333"/>
            </a:avLst>
          </a:prstGeom>
          <a:noFill/>
          <a:ln w="38100">
            <a:solidFill>
              <a:schemeClr val="tx1"/>
            </a:solidFill>
            <a:miter lim="800000"/>
            <a:headEnd/>
            <a:tailEnd/>
          </a:ln>
        </p:spPr>
        <p:txBody>
          <a:bodyPr wrap="none" anchor="ctr"/>
          <a:lstStyle/>
          <a:p>
            <a:endParaRPr lang="en-US"/>
          </a:p>
        </p:txBody>
      </p:sp>
      <p:sp>
        <p:nvSpPr>
          <p:cNvPr id="12331" name="Line 43"/>
          <p:cNvSpPr>
            <a:spLocks noChangeShapeType="1"/>
          </p:cNvSpPr>
          <p:nvPr/>
        </p:nvSpPr>
        <p:spPr bwMode="auto">
          <a:xfrm flipH="1">
            <a:off x="6705600" y="1752600"/>
            <a:ext cx="1143000" cy="304800"/>
          </a:xfrm>
          <a:prstGeom prst="line">
            <a:avLst/>
          </a:prstGeom>
          <a:noFill/>
          <a:ln w="9525">
            <a:solidFill>
              <a:schemeClr val="tx1"/>
            </a:solidFill>
            <a:round/>
            <a:headEnd/>
            <a:tailEnd/>
          </a:ln>
        </p:spPr>
        <p:txBody>
          <a:bodyPr/>
          <a:lstStyle/>
          <a:p>
            <a:endParaRPr lang="en-US"/>
          </a:p>
        </p:txBody>
      </p:sp>
      <p:sp>
        <p:nvSpPr>
          <p:cNvPr id="12332" name="Text Box 44"/>
          <p:cNvSpPr txBox="1">
            <a:spLocks noChangeArrowheads="1"/>
          </p:cNvSpPr>
          <p:nvPr/>
        </p:nvSpPr>
        <p:spPr bwMode="auto">
          <a:xfrm>
            <a:off x="4800600" y="6096000"/>
            <a:ext cx="3733800" cy="366713"/>
          </a:xfrm>
          <a:prstGeom prst="rect">
            <a:avLst/>
          </a:prstGeom>
          <a:noFill/>
          <a:ln w="9525">
            <a:noFill/>
            <a:miter lim="800000"/>
            <a:headEnd/>
            <a:tailEnd/>
          </a:ln>
        </p:spPr>
        <p:txBody>
          <a:bodyPr>
            <a:spAutoFit/>
          </a:bodyPr>
          <a:lstStyle/>
          <a:p>
            <a:pPr algn="ctr"/>
            <a:r>
              <a:rPr lang="en-US" b="1"/>
              <a:t>Use data to drive instruction</a:t>
            </a:r>
          </a:p>
        </p:txBody>
      </p:sp>
      <p:sp>
        <p:nvSpPr>
          <p:cNvPr id="12333" name="AutoShape 45"/>
          <p:cNvSpPr>
            <a:spLocks noChangeArrowheads="1"/>
          </p:cNvSpPr>
          <p:nvPr/>
        </p:nvSpPr>
        <p:spPr bwMode="auto">
          <a:xfrm>
            <a:off x="4267200" y="6172200"/>
            <a:ext cx="533400" cy="228600"/>
          </a:xfrm>
          <a:prstGeom prst="leftArrow">
            <a:avLst>
              <a:gd name="adj1" fmla="val 50000"/>
              <a:gd name="adj2" fmla="val 58333"/>
            </a:avLst>
          </a:prstGeom>
          <a:noFill/>
          <a:ln w="38100">
            <a:solidFill>
              <a:schemeClr val="tx1"/>
            </a:solidFill>
            <a:miter lim="800000"/>
            <a:headEnd/>
            <a:tailEnd/>
          </a:ln>
        </p:spPr>
        <p:txBody>
          <a:bodyPr wrap="none" anchor="ctr"/>
          <a:lstStyle/>
          <a:p>
            <a:endParaRPr lang="en-US"/>
          </a:p>
        </p:txBody>
      </p:sp>
      <p:sp>
        <p:nvSpPr>
          <p:cNvPr id="12334" name="Text Box 46"/>
          <p:cNvSpPr txBox="1">
            <a:spLocks noChangeArrowheads="1"/>
          </p:cNvSpPr>
          <p:nvPr/>
        </p:nvSpPr>
        <p:spPr bwMode="auto">
          <a:xfrm>
            <a:off x="6172200" y="6491288"/>
            <a:ext cx="2393950" cy="244475"/>
          </a:xfrm>
          <a:prstGeom prst="rect">
            <a:avLst/>
          </a:prstGeom>
          <a:noFill/>
          <a:ln w="9525">
            <a:noFill/>
            <a:miter lim="800000"/>
            <a:headEnd/>
            <a:tailEnd/>
          </a:ln>
        </p:spPr>
        <p:txBody>
          <a:bodyPr>
            <a:spAutoFit/>
          </a:bodyPr>
          <a:lstStyle/>
          <a:p>
            <a:r>
              <a:rPr lang="en-US" sz="1000"/>
              <a:t>Kathleen Cooke      Revised 3/21/05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rot="5400000">
            <a:off x="1752600" y="1066800"/>
            <a:ext cx="5181600" cy="4419600"/>
          </a:xfrm>
          <a:prstGeom prst="flowChartProcess">
            <a:avLst/>
          </a:prstGeom>
          <a:solidFill>
            <a:schemeClr val="bg1"/>
          </a:solidFill>
          <a:ln w="3175">
            <a:solidFill>
              <a:schemeClr val="tx1"/>
            </a:solidFill>
            <a:miter lim="800000"/>
            <a:headEnd/>
            <a:tailEnd/>
          </a:ln>
        </p:spPr>
        <p:txBody>
          <a:bodyPr rot="10800000" vert="eaVert" wrap="none" anchor="ctr"/>
          <a:lstStyle/>
          <a:p>
            <a:pPr algn="ctr"/>
            <a:endParaRPr lang="en-US"/>
          </a:p>
          <a:p>
            <a:pPr algn="ctr"/>
            <a:endParaRPr lang="en-US"/>
          </a:p>
          <a:p>
            <a:pPr algn="ctr"/>
            <a:r>
              <a:rPr lang="en-US" sz="2400" b="1"/>
              <a:t>Child</a:t>
            </a:r>
          </a:p>
          <a:p>
            <a:pPr algn="ctr"/>
            <a:endParaRPr lang="en-US" sz="2400"/>
          </a:p>
          <a:p>
            <a:pPr algn="ctr"/>
            <a:endParaRPr lang="en-US"/>
          </a:p>
          <a:p>
            <a:pPr algn="ctr"/>
            <a:endParaRPr lang="en-US"/>
          </a:p>
          <a:p>
            <a:pPr algn="ctr"/>
            <a:r>
              <a:rPr lang="en-US" sz="2400"/>
              <a:t>Child’s </a:t>
            </a:r>
          </a:p>
          <a:p>
            <a:pPr algn="ctr"/>
            <a:r>
              <a:rPr lang="en-US" sz="2400"/>
              <a:t>Educational, </a:t>
            </a:r>
          </a:p>
          <a:p>
            <a:pPr algn="ctr"/>
            <a:r>
              <a:rPr lang="en-US" sz="2400"/>
              <a:t>Behavioral,</a:t>
            </a:r>
          </a:p>
          <a:p>
            <a:pPr algn="ctr"/>
            <a:r>
              <a:rPr lang="en-US" sz="2400"/>
              <a:t>and</a:t>
            </a:r>
          </a:p>
          <a:p>
            <a:pPr algn="ctr"/>
            <a:r>
              <a:rPr lang="en-US" sz="2400"/>
              <a:t>Developmental</a:t>
            </a:r>
          </a:p>
          <a:p>
            <a:pPr algn="ctr"/>
            <a:r>
              <a:rPr lang="en-US" sz="2400"/>
              <a:t>History</a:t>
            </a:r>
          </a:p>
          <a:p>
            <a:pPr algn="ctr"/>
            <a:r>
              <a:rPr lang="en-US" sz="2400"/>
              <a:t>(Cumulative File)</a:t>
            </a:r>
          </a:p>
          <a:p>
            <a:pPr algn="ctr"/>
            <a:endParaRPr lang="en-US" sz="2400"/>
          </a:p>
          <a:p>
            <a:pPr algn="ctr"/>
            <a:endParaRPr lang="en-US"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ChangeArrowheads="1"/>
          </p:cNvSpPr>
          <p:nvPr/>
        </p:nvSpPr>
        <p:spPr bwMode="auto">
          <a:xfrm>
            <a:off x="1143000" y="304800"/>
            <a:ext cx="3733800" cy="4495800"/>
          </a:xfrm>
          <a:prstGeom prst="flowChartProcess">
            <a:avLst/>
          </a:prstGeom>
          <a:solidFill>
            <a:schemeClr val="bg1"/>
          </a:solidFill>
          <a:ln w="9525">
            <a:solidFill>
              <a:schemeClr val="tx1"/>
            </a:solidFill>
            <a:miter lim="800000"/>
            <a:headEnd/>
            <a:tailEnd/>
          </a:ln>
        </p:spPr>
        <p:txBody>
          <a:bodyPr wrap="none" anchor="ctr"/>
          <a:lstStyle/>
          <a:p>
            <a:pPr algn="ctr"/>
            <a:r>
              <a:rPr lang="en-US" sz="2400" b="1"/>
              <a:t>Reading </a:t>
            </a:r>
          </a:p>
          <a:p>
            <a:pPr algn="ctr"/>
            <a:r>
              <a:rPr lang="en-US" sz="2400" b="1"/>
              <a:t>Achievement</a:t>
            </a:r>
          </a:p>
          <a:p>
            <a:pPr algn="ctr"/>
            <a:r>
              <a:rPr lang="en-US" sz="2400" i="1"/>
              <a:t>Standardized</a:t>
            </a:r>
          </a:p>
          <a:p>
            <a:pPr algn="ctr"/>
            <a:r>
              <a:rPr lang="en-US" sz="2400" i="1"/>
              <a:t>Tests,  Assessments, </a:t>
            </a:r>
          </a:p>
          <a:p>
            <a:pPr algn="ctr"/>
            <a:r>
              <a:rPr lang="en-US" sz="2400" i="1"/>
              <a:t>Classroom Performance</a:t>
            </a:r>
          </a:p>
          <a:p>
            <a:pPr algn="ctr"/>
            <a:r>
              <a:rPr lang="en-US" sz="2400" b="1"/>
              <a:t>vs.</a:t>
            </a:r>
            <a:r>
              <a:rPr lang="en-US" sz="2400"/>
              <a:t> </a:t>
            </a:r>
          </a:p>
          <a:p>
            <a:pPr algn="ctr"/>
            <a:r>
              <a:rPr lang="en-US" sz="2400" b="1"/>
              <a:t>Expected Level of</a:t>
            </a:r>
          </a:p>
          <a:p>
            <a:pPr algn="ctr"/>
            <a:r>
              <a:rPr lang="en-US" sz="2400" b="1"/>
              <a:t>Performance</a:t>
            </a:r>
          </a:p>
          <a:p>
            <a:pPr algn="ctr"/>
            <a:r>
              <a:rPr lang="en-US" sz="2400" i="1"/>
              <a:t>Listening Comprehension/</a:t>
            </a:r>
          </a:p>
          <a:p>
            <a:pPr algn="ctr"/>
            <a:r>
              <a:rPr lang="en-US" sz="2400" i="1"/>
              <a:t>Vocabulary </a:t>
            </a:r>
          </a:p>
        </p:txBody>
      </p:sp>
      <p:sp>
        <p:nvSpPr>
          <p:cNvPr id="14339" name="AutoShape 3"/>
          <p:cNvSpPr>
            <a:spLocks noChangeArrowheads="1"/>
          </p:cNvSpPr>
          <p:nvPr/>
        </p:nvSpPr>
        <p:spPr bwMode="auto">
          <a:xfrm>
            <a:off x="4876800" y="1219200"/>
            <a:ext cx="3581400" cy="3581400"/>
          </a:xfrm>
          <a:prstGeom prst="flowChartProcess">
            <a:avLst/>
          </a:prstGeom>
          <a:solidFill>
            <a:schemeClr val="bg1"/>
          </a:solidFill>
          <a:ln w="9525">
            <a:solidFill>
              <a:schemeClr val="tx1"/>
            </a:solidFill>
            <a:miter lim="800000"/>
            <a:headEnd/>
            <a:tailEnd/>
          </a:ln>
        </p:spPr>
        <p:txBody>
          <a:bodyPr wrap="none" anchor="ctr"/>
          <a:lstStyle/>
          <a:p>
            <a:r>
              <a:rPr lang="en-US" sz="2400" b="1"/>
              <a:t>Analysis of </a:t>
            </a:r>
          </a:p>
          <a:p>
            <a:r>
              <a:rPr lang="en-US" sz="2400" b="1"/>
              <a:t>Oral Reading</a:t>
            </a:r>
          </a:p>
          <a:p>
            <a:r>
              <a:rPr lang="en-US" sz="2400" b="1"/>
              <a:t>Performance</a:t>
            </a:r>
          </a:p>
          <a:p>
            <a:pPr>
              <a:buFontTx/>
              <a:buChar char="•"/>
            </a:pPr>
            <a:r>
              <a:rPr lang="en-US" sz="2400" i="1"/>
              <a:t>Accuracy</a:t>
            </a:r>
          </a:p>
          <a:p>
            <a:pPr>
              <a:buFontTx/>
              <a:buChar char="•"/>
            </a:pPr>
            <a:r>
              <a:rPr lang="en-US" sz="2400" i="1"/>
              <a:t>Fluency</a:t>
            </a:r>
          </a:p>
          <a:p>
            <a:pPr>
              <a:buFontTx/>
              <a:buChar char="•"/>
            </a:pPr>
            <a:r>
              <a:rPr lang="en-US" sz="2400" i="1"/>
              <a:t>Comprehension</a:t>
            </a:r>
          </a:p>
        </p:txBody>
      </p:sp>
      <p:sp>
        <p:nvSpPr>
          <p:cNvPr id="14340" name="Rectangle 4"/>
          <p:cNvSpPr>
            <a:spLocks noChangeArrowheads="1"/>
          </p:cNvSpPr>
          <p:nvPr/>
        </p:nvSpPr>
        <p:spPr bwMode="auto">
          <a:xfrm>
            <a:off x="2514600" y="4800600"/>
            <a:ext cx="4267200" cy="685800"/>
          </a:xfrm>
          <a:prstGeom prst="rect">
            <a:avLst/>
          </a:prstGeom>
          <a:noFill/>
          <a:ln w="9525">
            <a:solidFill>
              <a:schemeClr val="tx1"/>
            </a:solidFill>
            <a:miter lim="800000"/>
            <a:headEnd/>
            <a:tailEnd/>
          </a:ln>
        </p:spPr>
        <p:txBody>
          <a:bodyPr wrap="none" anchor="ctr"/>
          <a:lstStyle/>
          <a:p>
            <a:endParaRPr lang="en-US"/>
          </a:p>
        </p:txBody>
      </p:sp>
      <p:sp>
        <p:nvSpPr>
          <p:cNvPr id="14341" name="Rectangle 5"/>
          <p:cNvSpPr>
            <a:spLocks noChangeArrowheads="1"/>
          </p:cNvSpPr>
          <p:nvPr/>
        </p:nvSpPr>
        <p:spPr bwMode="auto">
          <a:xfrm>
            <a:off x="2743200" y="4267200"/>
            <a:ext cx="3846513" cy="1006475"/>
          </a:xfrm>
          <a:prstGeom prst="rect">
            <a:avLst/>
          </a:prstGeom>
          <a:noFill/>
          <a:ln w="9525">
            <a:noFill/>
            <a:miter lim="800000"/>
            <a:headEnd/>
            <a:tailEnd/>
          </a:ln>
        </p:spPr>
        <p:txBody>
          <a:bodyPr>
            <a:spAutoFit/>
          </a:bodyPr>
          <a:lstStyle/>
          <a:p>
            <a:endParaRPr lang="en-US" sz="2000" b="1"/>
          </a:p>
          <a:p>
            <a:endParaRPr lang="en-US" sz="2000" b="1"/>
          </a:p>
          <a:p>
            <a:r>
              <a:rPr lang="en-US" sz="2000" b="1"/>
              <a:t>Narrative </a:t>
            </a:r>
            <a:r>
              <a:rPr lang="en-US" sz="2000" b="1" u="sng"/>
              <a:t>and</a:t>
            </a:r>
            <a:r>
              <a:rPr lang="en-US" sz="2000" b="1"/>
              <a:t> Expository Text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819400" y="838200"/>
            <a:ext cx="3886200" cy="4648200"/>
          </a:xfrm>
          <a:prstGeom prst="rect">
            <a:avLst/>
          </a:prstGeom>
          <a:noFill/>
          <a:ln w="9525">
            <a:solidFill>
              <a:schemeClr val="tx1"/>
            </a:solidFill>
            <a:miter lim="800000"/>
            <a:headEnd/>
            <a:tailEnd/>
          </a:ln>
        </p:spPr>
        <p:txBody>
          <a:bodyPr wrap="none" anchor="ctr"/>
          <a:lstStyle/>
          <a:p>
            <a:endParaRPr lang="en-US"/>
          </a:p>
        </p:txBody>
      </p:sp>
      <p:sp>
        <p:nvSpPr>
          <p:cNvPr id="15363" name="Rectangle 3"/>
          <p:cNvSpPr>
            <a:spLocks noChangeArrowheads="1"/>
          </p:cNvSpPr>
          <p:nvPr/>
        </p:nvSpPr>
        <p:spPr bwMode="auto">
          <a:xfrm>
            <a:off x="2819400" y="838200"/>
            <a:ext cx="3810000" cy="4840288"/>
          </a:xfrm>
          <a:prstGeom prst="rect">
            <a:avLst/>
          </a:prstGeom>
          <a:noFill/>
          <a:ln w="9525">
            <a:noFill/>
            <a:miter lim="800000"/>
            <a:headEnd/>
            <a:tailEnd/>
          </a:ln>
        </p:spPr>
        <p:txBody>
          <a:bodyPr>
            <a:spAutoFit/>
          </a:bodyPr>
          <a:lstStyle/>
          <a:p>
            <a:pPr algn="ctr"/>
            <a:endParaRPr lang="en-US" b="1"/>
          </a:p>
          <a:p>
            <a:pPr algn="ctr"/>
            <a:endParaRPr lang="en-US" b="1"/>
          </a:p>
          <a:p>
            <a:pPr algn="ctr"/>
            <a:r>
              <a:rPr lang="en-US" sz="2400" b="1"/>
              <a:t>Word </a:t>
            </a:r>
          </a:p>
          <a:p>
            <a:pPr algn="ctr"/>
            <a:r>
              <a:rPr lang="en-US" sz="2400" b="1"/>
              <a:t>Recognition</a:t>
            </a:r>
          </a:p>
          <a:p>
            <a:pPr algn="ctr"/>
            <a:r>
              <a:rPr lang="en-US" sz="2400"/>
              <a:t>(Accuracy/Speed)</a:t>
            </a:r>
          </a:p>
          <a:p>
            <a:pPr algn="ctr"/>
            <a:endParaRPr lang="en-US" sz="2400"/>
          </a:p>
          <a:p>
            <a:pPr algn="ctr"/>
            <a:r>
              <a:rPr lang="en-US" sz="2400" b="1"/>
              <a:t>Fluency</a:t>
            </a:r>
          </a:p>
          <a:p>
            <a:pPr algn="ctr"/>
            <a:r>
              <a:rPr lang="en-US" sz="2400"/>
              <a:t>(Rate, Phrasing,</a:t>
            </a:r>
          </a:p>
          <a:p>
            <a:pPr algn="ctr"/>
            <a:r>
              <a:rPr lang="en-US" sz="2400"/>
              <a:t>Expression)</a:t>
            </a:r>
          </a:p>
          <a:p>
            <a:pPr algn="ctr"/>
            <a:endParaRPr lang="en-US" sz="2400" b="1"/>
          </a:p>
          <a:p>
            <a:pPr algn="ctr"/>
            <a:r>
              <a:rPr lang="en-US" sz="2400" b="1"/>
              <a:t>Reading</a:t>
            </a:r>
          </a:p>
          <a:p>
            <a:pPr algn="ctr"/>
            <a:r>
              <a:rPr lang="en-US" sz="2400" b="1"/>
              <a:t>Comprehension</a:t>
            </a:r>
          </a:p>
          <a:p>
            <a:pPr algn="ctr">
              <a:spcBef>
                <a:spcPct val="50000"/>
              </a:spcBef>
            </a:pPr>
            <a:endParaRPr lang="en-US" sz="2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ChangeArrowheads="1"/>
          </p:cNvSpPr>
          <p:nvPr/>
        </p:nvSpPr>
        <p:spPr bwMode="auto">
          <a:xfrm>
            <a:off x="2438400" y="457200"/>
            <a:ext cx="4343400" cy="5257800"/>
          </a:xfrm>
          <a:prstGeom prst="flowChartProcess">
            <a:avLst/>
          </a:prstGeom>
          <a:solidFill>
            <a:schemeClr val="bg1"/>
          </a:solidFill>
          <a:ln w="9525">
            <a:solidFill>
              <a:schemeClr val="tx1"/>
            </a:solidFill>
            <a:miter lim="800000"/>
            <a:headEnd/>
            <a:tailEnd/>
          </a:ln>
        </p:spPr>
        <p:txBody>
          <a:bodyPr wrap="none" anchor="ctr"/>
          <a:lstStyle/>
          <a:p>
            <a:pPr algn="ctr"/>
            <a:r>
              <a:rPr lang="en-US" sz="1200" b="1"/>
              <a:t> </a:t>
            </a:r>
            <a:r>
              <a:rPr lang="en-US" sz="2400" b="1"/>
              <a:t>Word Analysis</a:t>
            </a:r>
          </a:p>
          <a:p>
            <a:pPr algn="ctr"/>
            <a:r>
              <a:rPr lang="en-US" sz="2400" b="1"/>
              <a:t>Skills</a:t>
            </a:r>
          </a:p>
          <a:p>
            <a:pPr algn="ctr"/>
            <a:r>
              <a:rPr lang="en-US" sz="2400"/>
              <a:t>Phonemic </a:t>
            </a:r>
          </a:p>
          <a:p>
            <a:pPr algn="ctr"/>
            <a:r>
              <a:rPr lang="en-US" sz="2400"/>
              <a:t>Awareness,</a:t>
            </a:r>
          </a:p>
          <a:p>
            <a:pPr algn="ctr"/>
            <a:r>
              <a:rPr lang="en-US" sz="2400"/>
              <a:t> Phonics,</a:t>
            </a:r>
          </a:p>
          <a:p>
            <a:pPr algn="ctr"/>
            <a:r>
              <a:rPr lang="en-US" sz="2400"/>
              <a:t>Structural </a:t>
            </a:r>
          </a:p>
          <a:p>
            <a:pPr algn="ctr"/>
            <a:r>
              <a:rPr lang="en-US" sz="2400"/>
              <a:t>Analysis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ChangeArrowheads="1"/>
          </p:cNvSpPr>
          <p:nvPr/>
        </p:nvSpPr>
        <p:spPr bwMode="auto">
          <a:xfrm>
            <a:off x="2362200" y="457200"/>
            <a:ext cx="4495800" cy="4419600"/>
          </a:xfrm>
          <a:prstGeom prst="flowChartProcess">
            <a:avLst/>
          </a:prstGeom>
          <a:solidFill>
            <a:schemeClr val="bg1"/>
          </a:solidFill>
          <a:ln w="9525">
            <a:solidFill>
              <a:schemeClr val="tx1"/>
            </a:solidFill>
            <a:miter lim="800000"/>
            <a:headEnd/>
            <a:tailEnd/>
          </a:ln>
        </p:spPr>
        <p:txBody>
          <a:bodyPr wrap="none" anchor="ctr"/>
          <a:lstStyle/>
          <a:p>
            <a:pPr algn="ctr"/>
            <a:endParaRPr lang="en-US" sz="1200"/>
          </a:p>
          <a:p>
            <a:pPr algn="ctr"/>
            <a:endParaRPr lang="en-US" sz="1200"/>
          </a:p>
          <a:p>
            <a:pPr algn="ctr"/>
            <a:r>
              <a:rPr lang="en-US" sz="2400" b="1"/>
              <a:t>Sight</a:t>
            </a:r>
          </a:p>
          <a:p>
            <a:pPr algn="ctr"/>
            <a:r>
              <a:rPr lang="en-US" sz="2400" b="1"/>
              <a:t>Vocabulary</a:t>
            </a:r>
          </a:p>
          <a:p>
            <a:pPr algn="ctr"/>
            <a:r>
              <a:rPr lang="en-US" sz="2400"/>
              <a:t>High </a:t>
            </a:r>
          </a:p>
          <a:p>
            <a:pPr algn="ctr"/>
            <a:r>
              <a:rPr lang="en-US" sz="2400"/>
              <a:t>Frequency</a:t>
            </a:r>
          </a:p>
          <a:p>
            <a:pPr algn="ctr"/>
            <a:r>
              <a:rPr lang="en-US" sz="2400"/>
              <a:t>Words</a:t>
            </a:r>
          </a:p>
          <a:p>
            <a:pPr algn="ctr"/>
            <a:endParaRPr lang="en-US" sz="2400"/>
          </a:p>
          <a:p>
            <a:pPr algn="ctr"/>
            <a:endParaRPr lang="en-US"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752600" y="990600"/>
            <a:ext cx="4953000" cy="6299200"/>
          </a:xfrm>
          <a:prstGeom prst="rect">
            <a:avLst/>
          </a:prstGeom>
          <a:noFill/>
          <a:ln w="9525">
            <a:noFill/>
            <a:miter lim="800000"/>
            <a:headEnd/>
            <a:tailEnd/>
          </a:ln>
        </p:spPr>
        <p:txBody>
          <a:bodyPr>
            <a:spAutoFit/>
          </a:bodyPr>
          <a:lstStyle/>
          <a:p>
            <a:pPr algn="ctr"/>
            <a:endParaRPr lang="en-US" sz="2400" b="1"/>
          </a:p>
          <a:p>
            <a:pPr algn="ctr"/>
            <a:endParaRPr lang="en-US" sz="2400" b="1"/>
          </a:p>
          <a:p>
            <a:pPr algn="ctr"/>
            <a:endParaRPr lang="en-US" sz="2400" b="1"/>
          </a:p>
          <a:p>
            <a:pPr algn="ctr"/>
            <a:r>
              <a:rPr lang="en-US" sz="2400" b="1"/>
              <a:t>Concepts</a:t>
            </a:r>
          </a:p>
          <a:p>
            <a:pPr algn="ctr"/>
            <a:r>
              <a:rPr lang="en-US" sz="2400" b="1"/>
              <a:t>of Print</a:t>
            </a:r>
          </a:p>
          <a:p>
            <a:pPr algn="ctr"/>
            <a:r>
              <a:rPr lang="en-US" sz="2400"/>
              <a:t>Letters/Words </a:t>
            </a:r>
          </a:p>
          <a:p>
            <a:pPr algn="ctr"/>
            <a:r>
              <a:rPr lang="en-US" sz="2400"/>
              <a:t> Capitalization</a:t>
            </a:r>
          </a:p>
          <a:p>
            <a:pPr algn="ctr"/>
            <a:r>
              <a:rPr lang="en-US" sz="2400"/>
              <a:t>Punctuation</a:t>
            </a:r>
          </a:p>
          <a:p>
            <a:pPr algn="ctr"/>
            <a:r>
              <a:rPr lang="en-US" sz="2400"/>
              <a:t>Text Organization</a:t>
            </a:r>
          </a:p>
          <a:p>
            <a:pPr algn="ctr"/>
            <a:endParaRPr lang="en-US" sz="2400"/>
          </a:p>
          <a:p>
            <a:pPr algn="ctr"/>
            <a:r>
              <a:rPr lang="en-US" sz="2400" b="1"/>
              <a:t>How does this book </a:t>
            </a:r>
          </a:p>
          <a:p>
            <a:pPr algn="ctr"/>
            <a:r>
              <a:rPr lang="en-US" sz="2400" b="1"/>
              <a:t>(or text) work?</a:t>
            </a:r>
          </a:p>
          <a:p>
            <a:pPr algn="ctr"/>
            <a:endParaRPr lang="en-US" sz="2400" b="1"/>
          </a:p>
          <a:p>
            <a:pPr algn="ctr"/>
            <a:endParaRPr lang="en-US" sz="2400"/>
          </a:p>
          <a:p>
            <a:pPr algn="ctr"/>
            <a:endParaRPr lang="en-US" sz="2400"/>
          </a:p>
          <a:p>
            <a:pPr algn="ctr"/>
            <a:endParaRPr lang="en-US" sz="2400"/>
          </a:p>
          <a:p>
            <a:pPr algn="ctr"/>
            <a:endParaRPr lang="en-US" sz="2400"/>
          </a:p>
        </p:txBody>
      </p:sp>
      <p:sp>
        <p:nvSpPr>
          <p:cNvPr id="18435" name="Rectangle 3"/>
          <p:cNvSpPr>
            <a:spLocks noChangeArrowheads="1"/>
          </p:cNvSpPr>
          <p:nvPr/>
        </p:nvSpPr>
        <p:spPr bwMode="auto">
          <a:xfrm>
            <a:off x="2209800" y="1447800"/>
            <a:ext cx="4267200" cy="4191000"/>
          </a:xfrm>
          <a:prstGeom prst="rect">
            <a:avLst/>
          </a:prstGeom>
          <a:noFill/>
          <a:ln w="9525">
            <a:solidFill>
              <a:schemeClr val="tx1"/>
            </a:solidFill>
            <a:miter lim="800000"/>
            <a:headEnd/>
            <a:tailEnd/>
          </a:ln>
        </p:spPr>
        <p:txBody>
          <a:bodyPr wrap="none" anchor="ct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p:cNvSpPr>
            <a:spLocks noChangeArrowheads="1"/>
          </p:cNvSpPr>
          <p:nvPr/>
        </p:nvSpPr>
        <p:spPr bwMode="auto">
          <a:xfrm>
            <a:off x="2057400" y="0"/>
            <a:ext cx="1981200" cy="1905000"/>
          </a:xfrm>
          <a:prstGeom prst="flowChartProcess">
            <a:avLst/>
          </a:prstGeom>
          <a:noFill/>
          <a:ln w="9525">
            <a:solidFill>
              <a:schemeClr val="tx1"/>
            </a:solidFill>
            <a:miter lim="800000"/>
            <a:headEnd/>
            <a:tailEnd/>
          </a:ln>
        </p:spPr>
        <p:txBody>
          <a:bodyPr wrap="none" anchor="ctr"/>
          <a:lstStyle/>
          <a:p>
            <a:pPr algn="ctr"/>
            <a:r>
              <a:rPr lang="en-US" sz="1200" b="1"/>
              <a:t> </a:t>
            </a:r>
            <a:r>
              <a:rPr lang="en-US" b="1"/>
              <a:t>Word Analysis</a:t>
            </a:r>
          </a:p>
          <a:p>
            <a:pPr algn="ctr"/>
            <a:r>
              <a:rPr lang="en-US" b="1"/>
              <a:t>Skills</a:t>
            </a:r>
          </a:p>
          <a:p>
            <a:pPr algn="ctr"/>
            <a:r>
              <a:rPr lang="en-US"/>
              <a:t>Phonemic </a:t>
            </a:r>
          </a:p>
          <a:p>
            <a:pPr algn="ctr"/>
            <a:r>
              <a:rPr lang="en-US"/>
              <a:t>Awareness,</a:t>
            </a:r>
          </a:p>
          <a:p>
            <a:pPr algn="ctr"/>
            <a:r>
              <a:rPr lang="en-US"/>
              <a:t> Phonics,</a:t>
            </a:r>
          </a:p>
          <a:p>
            <a:pPr algn="ctr"/>
            <a:r>
              <a:rPr lang="en-US"/>
              <a:t>Structural </a:t>
            </a:r>
          </a:p>
          <a:p>
            <a:pPr algn="ctr"/>
            <a:r>
              <a:rPr lang="en-US"/>
              <a:t>Analysis</a:t>
            </a:r>
          </a:p>
        </p:txBody>
      </p:sp>
      <p:sp>
        <p:nvSpPr>
          <p:cNvPr id="19459" name="Text Box 3"/>
          <p:cNvSpPr txBox="1">
            <a:spLocks noChangeArrowheads="1"/>
          </p:cNvSpPr>
          <p:nvPr/>
        </p:nvSpPr>
        <p:spPr bwMode="auto">
          <a:xfrm>
            <a:off x="2971800" y="2057400"/>
            <a:ext cx="3505200" cy="3743325"/>
          </a:xfrm>
          <a:prstGeom prst="rect">
            <a:avLst/>
          </a:prstGeom>
          <a:noFill/>
          <a:ln w="9525">
            <a:noFill/>
            <a:miter lim="800000"/>
            <a:headEnd/>
            <a:tailEnd/>
          </a:ln>
        </p:spPr>
        <p:txBody>
          <a:bodyPr>
            <a:spAutoFit/>
          </a:bodyPr>
          <a:lstStyle/>
          <a:p>
            <a:pPr algn="ctr"/>
            <a:r>
              <a:rPr lang="en-US" sz="2400" b="1"/>
              <a:t>Word </a:t>
            </a:r>
          </a:p>
          <a:p>
            <a:pPr algn="ctr"/>
            <a:r>
              <a:rPr lang="en-US" sz="2400" b="1"/>
              <a:t>Recognition</a:t>
            </a:r>
          </a:p>
          <a:p>
            <a:pPr algn="ctr"/>
            <a:r>
              <a:rPr lang="en-US" sz="2400"/>
              <a:t>(Accuracy/Speed)</a:t>
            </a:r>
          </a:p>
          <a:p>
            <a:pPr algn="ctr"/>
            <a:endParaRPr lang="en-US" sz="2400"/>
          </a:p>
          <a:p>
            <a:pPr algn="ctr"/>
            <a:r>
              <a:rPr lang="en-US" sz="2400" b="1"/>
              <a:t>Fluency</a:t>
            </a:r>
          </a:p>
          <a:p>
            <a:pPr algn="ctr"/>
            <a:r>
              <a:rPr lang="en-US" sz="2400"/>
              <a:t>(Rate, Phrasing,</a:t>
            </a:r>
          </a:p>
          <a:p>
            <a:pPr algn="ctr"/>
            <a:r>
              <a:rPr lang="en-US" sz="2400"/>
              <a:t>Expression)</a:t>
            </a:r>
          </a:p>
          <a:p>
            <a:endParaRPr lang="en-US" sz="2400" b="1"/>
          </a:p>
          <a:p>
            <a:pPr algn="ctr"/>
            <a:r>
              <a:rPr lang="en-US" sz="2400" b="1"/>
              <a:t>Reading</a:t>
            </a:r>
          </a:p>
          <a:p>
            <a:pPr algn="ctr"/>
            <a:r>
              <a:rPr lang="en-US" sz="2400" b="1"/>
              <a:t>Comprehension</a:t>
            </a:r>
          </a:p>
        </p:txBody>
      </p:sp>
      <p:sp>
        <p:nvSpPr>
          <p:cNvPr id="19460" name="AutoShape 4"/>
          <p:cNvSpPr>
            <a:spLocks noChangeArrowheads="1"/>
          </p:cNvSpPr>
          <p:nvPr/>
        </p:nvSpPr>
        <p:spPr bwMode="auto">
          <a:xfrm>
            <a:off x="5791200" y="304800"/>
            <a:ext cx="1928813" cy="1600200"/>
          </a:xfrm>
          <a:prstGeom prst="flowChartProcess">
            <a:avLst/>
          </a:prstGeom>
          <a:solidFill>
            <a:schemeClr val="bg1"/>
          </a:solidFill>
          <a:ln w="9525">
            <a:solidFill>
              <a:schemeClr val="tx1"/>
            </a:solidFill>
            <a:miter lim="800000"/>
            <a:headEnd/>
            <a:tailEnd/>
          </a:ln>
        </p:spPr>
        <p:txBody>
          <a:bodyPr wrap="none" anchor="ctr"/>
          <a:lstStyle/>
          <a:p>
            <a:pPr algn="ctr"/>
            <a:endParaRPr lang="en-US" sz="1200"/>
          </a:p>
          <a:p>
            <a:pPr algn="ctr"/>
            <a:endParaRPr lang="en-US" sz="1200"/>
          </a:p>
        </p:txBody>
      </p:sp>
      <p:sp>
        <p:nvSpPr>
          <p:cNvPr id="19461" name="Text Box 5"/>
          <p:cNvSpPr txBox="1">
            <a:spLocks noChangeArrowheads="1"/>
          </p:cNvSpPr>
          <p:nvPr/>
        </p:nvSpPr>
        <p:spPr bwMode="auto">
          <a:xfrm>
            <a:off x="5791200" y="228600"/>
            <a:ext cx="1905000" cy="1739900"/>
          </a:xfrm>
          <a:prstGeom prst="rect">
            <a:avLst/>
          </a:prstGeom>
          <a:noFill/>
          <a:ln w="9525">
            <a:noFill/>
            <a:miter lim="800000"/>
            <a:headEnd/>
            <a:tailEnd/>
          </a:ln>
        </p:spPr>
        <p:txBody>
          <a:bodyPr>
            <a:spAutoFit/>
          </a:bodyPr>
          <a:lstStyle/>
          <a:p>
            <a:pPr algn="ctr"/>
            <a:r>
              <a:rPr lang="en-US" b="1"/>
              <a:t>Concepts</a:t>
            </a:r>
          </a:p>
          <a:p>
            <a:pPr algn="ctr"/>
            <a:r>
              <a:rPr lang="en-US" b="1"/>
              <a:t>of Print</a:t>
            </a:r>
          </a:p>
          <a:p>
            <a:pPr algn="ctr"/>
            <a:r>
              <a:rPr lang="en-US"/>
              <a:t>Letters/Words </a:t>
            </a:r>
          </a:p>
          <a:p>
            <a:pPr algn="ctr"/>
            <a:r>
              <a:rPr lang="en-US"/>
              <a:t> Capitalization</a:t>
            </a:r>
          </a:p>
          <a:p>
            <a:pPr algn="ctr"/>
            <a:r>
              <a:rPr lang="en-US"/>
              <a:t>Punctuation</a:t>
            </a:r>
          </a:p>
          <a:p>
            <a:pPr algn="ctr"/>
            <a:r>
              <a:rPr lang="en-US"/>
              <a:t>Text Organiz.</a:t>
            </a:r>
          </a:p>
        </p:txBody>
      </p:sp>
      <p:sp>
        <p:nvSpPr>
          <p:cNvPr id="19462" name="AutoShape 6"/>
          <p:cNvSpPr>
            <a:spLocks noChangeArrowheads="1"/>
          </p:cNvSpPr>
          <p:nvPr/>
        </p:nvSpPr>
        <p:spPr bwMode="auto">
          <a:xfrm>
            <a:off x="4267200" y="457200"/>
            <a:ext cx="1295400" cy="1447800"/>
          </a:xfrm>
          <a:prstGeom prst="flowChartProcess">
            <a:avLst/>
          </a:prstGeom>
          <a:solidFill>
            <a:schemeClr val="bg1"/>
          </a:solidFill>
          <a:ln w="9525">
            <a:solidFill>
              <a:schemeClr val="tx1"/>
            </a:solidFill>
            <a:miter lim="800000"/>
            <a:headEnd/>
            <a:tailEnd/>
          </a:ln>
        </p:spPr>
        <p:txBody>
          <a:bodyPr wrap="none" anchor="ctr"/>
          <a:lstStyle/>
          <a:p>
            <a:pPr algn="ctr"/>
            <a:endParaRPr lang="en-US" sz="1200"/>
          </a:p>
          <a:p>
            <a:pPr algn="ctr"/>
            <a:endParaRPr lang="en-US" sz="1200"/>
          </a:p>
          <a:p>
            <a:pPr algn="ctr"/>
            <a:r>
              <a:rPr lang="en-US" b="1"/>
              <a:t>Sight</a:t>
            </a:r>
          </a:p>
          <a:p>
            <a:pPr algn="ctr"/>
            <a:r>
              <a:rPr lang="en-US" b="1"/>
              <a:t>Vocabulary</a:t>
            </a:r>
          </a:p>
          <a:p>
            <a:pPr algn="ctr"/>
            <a:r>
              <a:rPr lang="en-US"/>
              <a:t>High </a:t>
            </a:r>
          </a:p>
          <a:p>
            <a:pPr algn="ctr"/>
            <a:r>
              <a:rPr lang="en-US"/>
              <a:t>Frequency</a:t>
            </a:r>
          </a:p>
          <a:p>
            <a:pPr algn="ctr"/>
            <a:r>
              <a:rPr lang="en-US"/>
              <a:t>Words</a:t>
            </a:r>
          </a:p>
          <a:p>
            <a:pPr algn="ctr"/>
            <a:endParaRPr lang="en-US"/>
          </a:p>
          <a:p>
            <a:pPr algn="ctr"/>
            <a:endParaRPr lang="en-US" sz="1200"/>
          </a:p>
        </p:txBody>
      </p:sp>
      <p:sp>
        <p:nvSpPr>
          <p:cNvPr id="19463" name="Rectangle 7"/>
          <p:cNvSpPr>
            <a:spLocks noChangeArrowheads="1"/>
          </p:cNvSpPr>
          <p:nvPr/>
        </p:nvSpPr>
        <p:spPr bwMode="auto">
          <a:xfrm>
            <a:off x="2971800" y="1905000"/>
            <a:ext cx="3657600" cy="4343400"/>
          </a:xfrm>
          <a:prstGeom prst="rect">
            <a:avLst/>
          </a:prstGeom>
          <a:noFill/>
          <a:ln w="9525">
            <a:solidFill>
              <a:schemeClr val="tx1"/>
            </a:solidFill>
            <a:miter lim="800000"/>
            <a:headEnd/>
            <a:tailEnd/>
          </a:ln>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905000" y="1447800"/>
            <a:ext cx="5257800" cy="3581400"/>
          </a:xfrm>
          <a:prstGeom prst="rect">
            <a:avLst/>
          </a:prstGeom>
          <a:solidFill>
            <a:schemeClr val="bg1"/>
          </a:solidFill>
          <a:ln w="9525">
            <a:solidFill>
              <a:schemeClr val="tx1"/>
            </a:solidFill>
            <a:miter lim="800000"/>
            <a:headEnd/>
            <a:tailEnd/>
          </a:ln>
        </p:spPr>
        <p:txBody>
          <a:bodyPr wrap="none" anchor="ctr"/>
          <a:lstStyle/>
          <a:p>
            <a:pPr algn="ctr"/>
            <a:r>
              <a:rPr lang="en-US" sz="2800" b="1" i="1"/>
              <a:t>Does the child recognize</a:t>
            </a:r>
          </a:p>
          <a:p>
            <a:pPr algn="ctr"/>
            <a:r>
              <a:rPr lang="en-US" sz="2800" b="1" i="1"/>
              <a:t>reading as a process of </a:t>
            </a:r>
          </a:p>
          <a:p>
            <a:pPr algn="ctr"/>
            <a:r>
              <a:rPr lang="en-US" sz="2800" b="1" i="1"/>
              <a:t>obtaining Information?</a:t>
            </a:r>
          </a:p>
        </p:txBody>
      </p:sp>
      <p:sp>
        <p:nvSpPr>
          <p:cNvPr id="20483" name="Text Box 3"/>
          <p:cNvSpPr txBox="1">
            <a:spLocks noChangeArrowheads="1"/>
          </p:cNvSpPr>
          <p:nvPr/>
        </p:nvSpPr>
        <p:spPr bwMode="auto">
          <a:xfrm>
            <a:off x="2209800" y="1066800"/>
            <a:ext cx="4648200" cy="366713"/>
          </a:xfrm>
          <a:prstGeom prst="rect">
            <a:avLst/>
          </a:prstGeom>
          <a:noFill/>
          <a:ln w="9525">
            <a:noFill/>
            <a:miter lim="800000"/>
            <a:headEnd/>
            <a:tailEnd/>
          </a:ln>
        </p:spPr>
        <p:txBody>
          <a:bodyPr>
            <a:spAutoFit/>
          </a:bodyPr>
          <a:lstStyle/>
          <a:p>
            <a:pPr algn="ctr"/>
            <a:r>
              <a:rPr lang="en-US"/>
              <a:t>KEY QUESTION FOR COMPREHENSION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2590800" y="1219200"/>
            <a:ext cx="3276600" cy="4724400"/>
          </a:xfrm>
          <a:prstGeom prst="rect">
            <a:avLst/>
          </a:prstGeom>
          <a:solidFill>
            <a:schemeClr val="bg1"/>
          </a:solidFill>
          <a:ln w="9525">
            <a:solidFill>
              <a:schemeClr val="tx1"/>
            </a:solidFill>
            <a:miter lim="800000"/>
            <a:headEnd/>
            <a:tailEnd/>
          </a:ln>
        </p:spPr>
        <p:txBody>
          <a:bodyPr wrap="none" anchor="ctr"/>
          <a:lstStyle/>
          <a:p>
            <a:pPr algn="ctr"/>
            <a:r>
              <a:rPr lang="en-US" sz="2800" b="1"/>
              <a:t>Background</a:t>
            </a:r>
          </a:p>
          <a:p>
            <a:pPr algn="ctr"/>
            <a:r>
              <a:rPr lang="en-US" sz="2800" b="1"/>
              <a:t>Knowledge</a:t>
            </a:r>
          </a:p>
          <a:p>
            <a:pPr algn="ctr"/>
            <a:endParaRPr lang="en-US" sz="2800" b="1"/>
          </a:p>
          <a:p>
            <a:pPr algn="ctr"/>
            <a:r>
              <a:rPr lang="en-US" sz="2000"/>
              <a:t>See </a:t>
            </a:r>
          </a:p>
          <a:p>
            <a:pPr algn="ctr"/>
            <a:r>
              <a:rPr lang="en-US" sz="2000" u="sng"/>
              <a:t>Building Background </a:t>
            </a:r>
          </a:p>
          <a:p>
            <a:pPr algn="ctr"/>
            <a:r>
              <a:rPr lang="en-US" sz="2000" u="sng"/>
              <a:t>Knowledge for</a:t>
            </a:r>
          </a:p>
          <a:p>
            <a:pPr algn="ctr"/>
            <a:r>
              <a:rPr lang="en-US" sz="2000" u="sng"/>
              <a:t>Academic Achievement</a:t>
            </a:r>
          </a:p>
          <a:p>
            <a:pPr algn="ctr"/>
            <a:r>
              <a:rPr lang="en-US" sz="2000"/>
              <a:t>(2004)</a:t>
            </a:r>
          </a:p>
          <a:p>
            <a:pPr algn="ctr"/>
            <a:r>
              <a:rPr lang="en-US" sz="2000"/>
              <a:t>By Robert J. Marzano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b="1" smtClean="0"/>
              <a:t>Agenda</a:t>
            </a:r>
          </a:p>
        </p:txBody>
      </p:sp>
      <p:sp>
        <p:nvSpPr>
          <p:cNvPr id="4099" name="Rectangle 3"/>
          <p:cNvSpPr>
            <a:spLocks noGrp="1" noChangeArrowheads="1"/>
          </p:cNvSpPr>
          <p:nvPr>
            <p:ph type="body" idx="1"/>
          </p:nvPr>
        </p:nvSpPr>
        <p:spPr/>
        <p:txBody>
          <a:bodyPr/>
          <a:lstStyle/>
          <a:p>
            <a:pPr eaLnBrk="1" hangingPunct="1">
              <a:lnSpc>
                <a:spcPct val="80000"/>
              </a:lnSpc>
            </a:pPr>
            <a:r>
              <a:rPr lang="en-US" sz="1800" smtClean="0"/>
              <a:t>Revisit Classroom Management &amp; Procedures</a:t>
            </a:r>
          </a:p>
          <a:p>
            <a:pPr lvl="1" eaLnBrk="1" hangingPunct="1">
              <a:lnSpc>
                <a:spcPct val="80000"/>
              </a:lnSpc>
            </a:pPr>
            <a:r>
              <a:rPr lang="en-US" sz="1600" smtClean="0"/>
              <a:t>Homework</a:t>
            </a:r>
          </a:p>
          <a:p>
            <a:pPr eaLnBrk="1" hangingPunct="1">
              <a:lnSpc>
                <a:spcPct val="80000"/>
              </a:lnSpc>
            </a:pPr>
            <a:r>
              <a:rPr lang="en-US" sz="1800" smtClean="0"/>
              <a:t>Differentiation through Small Group Instruction</a:t>
            </a:r>
          </a:p>
          <a:p>
            <a:pPr lvl="1" eaLnBrk="1" hangingPunct="1">
              <a:lnSpc>
                <a:spcPct val="80000"/>
              </a:lnSpc>
            </a:pPr>
            <a:r>
              <a:rPr lang="en-US" sz="1600" smtClean="0"/>
              <a:t>Introduction</a:t>
            </a:r>
          </a:p>
          <a:p>
            <a:pPr lvl="2" eaLnBrk="1" hangingPunct="1">
              <a:lnSpc>
                <a:spcPct val="80000"/>
              </a:lnSpc>
            </a:pPr>
            <a:r>
              <a:rPr lang="en-US" sz="1400" smtClean="0"/>
              <a:t>A Fable?</a:t>
            </a:r>
          </a:p>
          <a:p>
            <a:pPr lvl="2" eaLnBrk="1" hangingPunct="1">
              <a:lnSpc>
                <a:spcPct val="80000"/>
              </a:lnSpc>
            </a:pPr>
            <a:r>
              <a:rPr lang="en-US" sz="1400" smtClean="0"/>
              <a:t>Diagnostic/Prescriptive Teaching	</a:t>
            </a:r>
          </a:p>
          <a:p>
            <a:pPr lvl="1" eaLnBrk="1" hangingPunct="1">
              <a:lnSpc>
                <a:spcPct val="80000"/>
              </a:lnSpc>
            </a:pPr>
            <a:r>
              <a:rPr lang="en-US" sz="1600" smtClean="0"/>
              <a:t>Homework</a:t>
            </a:r>
          </a:p>
          <a:p>
            <a:pPr lvl="2" eaLnBrk="1" hangingPunct="1">
              <a:lnSpc>
                <a:spcPct val="80000"/>
              </a:lnSpc>
            </a:pPr>
            <a:r>
              <a:rPr lang="en-US" sz="1400" smtClean="0"/>
              <a:t>Assign Articles</a:t>
            </a:r>
          </a:p>
          <a:p>
            <a:pPr lvl="1" eaLnBrk="1" hangingPunct="1">
              <a:lnSpc>
                <a:spcPct val="80000"/>
              </a:lnSpc>
            </a:pPr>
            <a:r>
              <a:rPr lang="en-US" sz="1600" smtClean="0"/>
              <a:t>Action Plan Instructions</a:t>
            </a:r>
          </a:p>
          <a:p>
            <a:pPr eaLnBrk="1" hangingPunct="1">
              <a:lnSpc>
                <a:spcPct val="80000"/>
              </a:lnSpc>
            </a:pPr>
            <a:r>
              <a:rPr lang="en-US" sz="1800" smtClean="0"/>
              <a:t>Grade Level Breakout Sessions</a:t>
            </a:r>
          </a:p>
          <a:p>
            <a:pPr lvl="1" eaLnBrk="1" hangingPunct="1">
              <a:lnSpc>
                <a:spcPct val="80000"/>
              </a:lnSpc>
              <a:buFontTx/>
              <a:buNone/>
            </a:pPr>
            <a:r>
              <a:rPr lang="en-US" sz="1600" smtClean="0"/>
              <a:t>K: Beth Higgins</a:t>
            </a:r>
          </a:p>
          <a:p>
            <a:pPr lvl="1" eaLnBrk="1" hangingPunct="1">
              <a:lnSpc>
                <a:spcPct val="80000"/>
              </a:lnSpc>
              <a:buFontTx/>
              <a:buNone/>
            </a:pPr>
            <a:r>
              <a:rPr lang="en-US" sz="1600" smtClean="0"/>
              <a:t>1: Mary Bentley</a:t>
            </a:r>
          </a:p>
          <a:p>
            <a:pPr lvl="1" eaLnBrk="1" hangingPunct="1">
              <a:lnSpc>
                <a:spcPct val="80000"/>
              </a:lnSpc>
              <a:buFontTx/>
              <a:buNone/>
            </a:pPr>
            <a:r>
              <a:rPr lang="en-US" sz="1600" smtClean="0"/>
              <a:t>2: Toni Wilson</a:t>
            </a:r>
          </a:p>
          <a:p>
            <a:pPr lvl="1" eaLnBrk="1" hangingPunct="1">
              <a:lnSpc>
                <a:spcPct val="80000"/>
              </a:lnSpc>
              <a:buFontTx/>
              <a:buNone/>
            </a:pPr>
            <a:r>
              <a:rPr lang="en-US" sz="1600" smtClean="0"/>
              <a:t>3: Kathleen Cooke</a:t>
            </a:r>
          </a:p>
          <a:p>
            <a:pPr lvl="1" eaLnBrk="1" hangingPunct="1">
              <a:lnSpc>
                <a:spcPct val="80000"/>
              </a:lnSpc>
              <a:buFontTx/>
              <a:buNone/>
            </a:pPr>
            <a:endParaRPr lang="en-US" sz="1600" smtClean="0"/>
          </a:p>
          <a:p>
            <a:pPr lvl="1" eaLnBrk="1" hangingPunct="1">
              <a:lnSpc>
                <a:spcPct val="80000"/>
              </a:lnSpc>
            </a:pPr>
            <a:r>
              <a:rPr lang="en-US" sz="1600" smtClean="0"/>
              <a:t>Action Plan (with grade level group)</a:t>
            </a:r>
          </a:p>
          <a:p>
            <a:pPr eaLnBrk="1" hangingPunct="1">
              <a:lnSpc>
                <a:spcPct val="80000"/>
              </a:lnSpc>
              <a:buFontTx/>
              <a:buNone/>
            </a:pPr>
            <a:endParaRPr lang="en-US" sz="1800" smtClean="0"/>
          </a:p>
          <a:p>
            <a:pPr eaLnBrk="1" hangingPunct="1">
              <a:lnSpc>
                <a:spcPct val="80000"/>
              </a:lnSpc>
              <a:buFontTx/>
              <a:buNone/>
            </a:pPr>
            <a:endParaRPr lang="en-US" sz="180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2895600" y="685800"/>
            <a:ext cx="3429000" cy="4724400"/>
          </a:xfrm>
          <a:prstGeom prst="rect">
            <a:avLst/>
          </a:prstGeom>
          <a:solidFill>
            <a:schemeClr val="bg1"/>
          </a:solidFill>
          <a:ln w="9525">
            <a:solidFill>
              <a:schemeClr val="tx1"/>
            </a:solidFill>
            <a:miter lim="800000"/>
            <a:headEnd/>
            <a:tailEnd/>
          </a:ln>
        </p:spPr>
        <p:txBody>
          <a:bodyPr wrap="none" anchor="ctr"/>
          <a:lstStyle/>
          <a:p>
            <a:pPr algn="ctr" eaLnBrk="0" hangingPunct="0"/>
            <a:r>
              <a:rPr lang="en-US" b="1">
                <a:latin typeface="Tahoma" pitchFamily="34" charset="0"/>
              </a:rPr>
              <a:t>Vocabulary </a:t>
            </a:r>
          </a:p>
          <a:p>
            <a:pPr algn="ctr" eaLnBrk="0" hangingPunct="0"/>
            <a:r>
              <a:rPr lang="en-US" b="1">
                <a:latin typeface="Tahoma" pitchFamily="34" charset="0"/>
              </a:rPr>
              <a:t>Skills</a:t>
            </a:r>
          </a:p>
          <a:p>
            <a:pPr algn="ctr" eaLnBrk="0" hangingPunct="0"/>
            <a:r>
              <a:rPr lang="en-US" b="1">
                <a:latin typeface="Tahoma" pitchFamily="34" charset="0"/>
              </a:rPr>
              <a:t>(Word Level)</a:t>
            </a:r>
          </a:p>
          <a:p>
            <a:pPr algn="ctr" eaLnBrk="0" hangingPunct="0"/>
            <a:r>
              <a:rPr lang="en-US">
                <a:latin typeface="Tahoma" pitchFamily="34" charset="0"/>
              </a:rPr>
              <a:t>See </a:t>
            </a:r>
          </a:p>
          <a:p>
            <a:pPr algn="ctr" eaLnBrk="0" hangingPunct="0"/>
            <a:r>
              <a:rPr lang="en-US" u="sng">
                <a:latin typeface="Tahoma" pitchFamily="34" charset="0"/>
              </a:rPr>
              <a:t>Building Background </a:t>
            </a:r>
          </a:p>
          <a:p>
            <a:pPr algn="ctr" eaLnBrk="0" hangingPunct="0"/>
            <a:r>
              <a:rPr lang="en-US" u="sng">
                <a:latin typeface="Tahoma" pitchFamily="34" charset="0"/>
              </a:rPr>
              <a:t>Knowledge for</a:t>
            </a:r>
          </a:p>
          <a:p>
            <a:pPr algn="ctr" eaLnBrk="0" hangingPunct="0"/>
            <a:r>
              <a:rPr lang="en-US" u="sng">
                <a:latin typeface="Tahoma" pitchFamily="34" charset="0"/>
              </a:rPr>
              <a:t>Academic Achievement</a:t>
            </a:r>
          </a:p>
          <a:p>
            <a:pPr algn="ctr" eaLnBrk="0" hangingPunct="0"/>
            <a:r>
              <a:rPr lang="en-US">
                <a:latin typeface="Tahoma" pitchFamily="34" charset="0"/>
              </a:rPr>
              <a:t>(Marzano, 2004)</a:t>
            </a:r>
          </a:p>
          <a:p>
            <a:pPr algn="ctr" eaLnBrk="0" hangingPunct="0"/>
            <a:r>
              <a:rPr lang="en-US">
                <a:latin typeface="Tahoma" pitchFamily="34" charset="0"/>
              </a:rPr>
              <a:t>And</a:t>
            </a:r>
          </a:p>
          <a:p>
            <a:pPr algn="ctr" eaLnBrk="0" hangingPunct="0"/>
            <a:r>
              <a:rPr lang="en-US" u="sng">
                <a:latin typeface="Tahoma" pitchFamily="34" charset="0"/>
              </a:rPr>
              <a:t>Bringing Words to Life</a:t>
            </a:r>
          </a:p>
          <a:p>
            <a:pPr algn="ctr" eaLnBrk="0" hangingPunct="0"/>
            <a:r>
              <a:rPr lang="en-US">
                <a:latin typeface="Tahoma" pitchFamily="34" charset="0"/>
              </a:rPr>
              <a:t>(Beck &amp; McKeown, 2002)</a:t>
            </a:r>
          </a:p>
          <a:p>
            <a:pPr algn="ctr"/>
            <a:endParaRPr lang="en-US" sz="28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2133600" y="838200"/>
            <a:ext cx="4876800" cy="5105400"/>
          </a:xfrm>
          <a:prstGeom prst="rect">
            <a:avLst/>
          </a:prstGeom>
          <a:solidFill>
            <a:schemeClr val="bg1"/>
          </a:solidFill>
          <a:ln w="9525">
            <a:solidFill>
              <a:schemeClr val="tx1"/>
            </a:solidFill>
            <a:miter lim="800000"/>
            <a:headEnd/>
            <a:tailEnd/>
          </a:ln>
        </p:spPr>
        <p:txBody>
          <a:bodyPr wrap="none" anchor="ctr"/>
          <a:lstStyle/>
          <a:p>
            <a:pPr algn="ctr"/>
            <a:r>
              <a:rPr lang="en-US" sz="2800" b="1"/>
              <a:t>Comprehension</a:t>
            </a:r>
          </a:p>
          <a:p>
            <a:pPr algn="ctr"/>
            <a:r>
              <a:rPr lang="en-US" sz="2800" b="1"/>
              <a:t>Strategies</a:t>
            </a:r>
          </a:p>
          <a:p>
            <a:pPr algn="ctr"/>
            <a:endParaRPr lang="en-US" sz="2800" b="1"/>
          </a:p>
          <a:p>
            <a:pPr algn="ctr"/>
            <a:r>
              <a:rPr lang="en-US" sz="2800"/>
              <a:t>(including</a:t>
            </a:r>
          </a:p>
          <a:p>
            <a:pPr algn="ctr"/>
            <a:r>
              <a:rPr lang="en-US" sz="2800"/>
              <a:t>Sentence Level</a:t>
            </a:r>
          </a:p>
          <a:p>
            <a:pPr algn="ctr"/>
            <a:r>
              <a:rPr lang="en-US" sz="2800"/>
              <a:t>And Passage Level)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762000" y="838200"/>
            <a:ext cx="7772400" cy="519113"/>
          </a:xfrm>
          <a:prstGeom prst="rect">
            <a:avLst/>
          </a:prstGeom>
          <a:noFill/>
          <a:ln w="9525">
            <a:noFill/>
            <a:miter lim="800000"/>
            <a:headEnd/>
            <a:tailEnd/>
          </a:ln>
        </p:spPr>
        <p:txBody>
          <a:bodyPr>
            <a:spAutoFit/>
          </a:bodyPr>
          <a:lstStyle/>
          <a:p>
            <a:pPr algn="ctr"/>
            <a:r>
              <a:rPr lang="en-US" sz="2800" b="1"/>
              <a:t>Use data to drive instruction</a:t>
            </a:r>
          </a:p>
        </p:txBody>
      </p:sp>
      <p:sp>
        <p:nvSpPr>
          <p:cNvPr id="24579" name="Rectangle 3"/>
          <p:cNvSpPr>
            <a:spLocks noChangeArrowheads="1"/>
          </p:cNvSpPr>
          <p:nvPr/>
        </p:nvSpPr>
        <p:spPr bwMode="auto">
          <a:xfrm>
            <a:off x="1752600" y="609600"/>
            <a:ext cx="6019800" cy="914400"/>
          </a:xfrm>
          <a:prstGeom prst="rect">
            <a:avLst/>
          </a:prstGeom>
          <a:noFill/>
          <a:ln w="9525">
            <a:solidFill>
              <a:schemeClr val="tx1"/>
            </a:solidFill>
            <a:miter lim="800000"/>
            <a:headEnd/>
            <a:tailEnd/>
          </a:ln>
        </p:spPr>
        <p:txBody>
          <a:bodyPr wrap="none" anchor="ctr"/>
          <a:lstStyle/>
          <a:p>
            <a:endParaRPr lang="en-US"/>
          </a:p>
        </p:txBody>
      </p:sp>
      <p:sp>
        <p:nvSpPr>
          <p:cNvPr id="24580" name="AutoShape 4"/>
          <p:cNvSpPr>
            <a:spLocks noChangeArrowheads="1"/>
          </p:cNvSpPr>
          <p:nvPr/>
        </p:nvSpPr>
        <p:spPr bwMode="auto">
          <a:xfrm>
            <a:off x="304800" y="2133600"/>
            <a:ext cx="8610600" cy="4724400"/>
          </a:xfrm>
          <a:prstGeom prst="bevel">
            <a:avLst>
              <a:gd name="adj" fmla="val 12500"/>
            </a:avLst>
          </a:prstGeom>
          <a:noFill/>
          <a:ln w="38100">
            <a:solidFill>
              <a:schemeClr val="tx1"/>
            </a:solidFill>
            <a:miter lim="800000"/>
            <a:headEnd/>
            <a:tailEnd/>
          </a:ln>
        </p:spPr>
        <p:txBody>
          <a:bodyPr wrap="none" anchor="ctr"/>
          <a:lstStyle/>
          <a:p>
            <a:endParaRPr lang="en-US"/>
          </a:p>
        </p:txBody>
      </p:sp>
      <p:sp>
        <p:nvSpPr>
          <p:cNvPr id="24581" name="Rectangle 5"/>
          <p:cNvSpPr>
            <a:spLocks noChangeArrowheads="1"/>
          </p:cNvSpPr>
          <p:nvPr/>
        </p:nvSpPr>
        <p:spPr bwMode="auto">
          <a:xfrm>
            <a:off x="1143000" y="2971800"/>
            <a:ext cx="7162800" cy="3013075"/>
          </a:xfrm>
          <a:prstGeom prst="rect">
            <a:avLst/>
          </a:prstGeom>
          <a:noFill/>
          <a:ln w="9525">
            <a:noFill/>
            <a:miter lim="800000"/>
            <a:headEnd/>
            <a:tailEnd/>
          </a:ln>
        </p:spPr>
        <p:txBody>
          <a:bodyPr>
            <a:spAutoFit/>
          </a:bodyPr>
          <a:lstStyle/>
          <a:p>
            <a:r>
              <a:rPr lang="en-US" sz="2400" b="1"/>
              <a:t>INSTRUCTIONAL DECISIONS</a:t>
            </a:r>
          </a:p>
          <a:p>
            <a:pPr>
              <a:buFontTx/>
              <a:buChar char="•"/>
            </a:pPr>
            <a:r>
              <a:rPr lang="en-US" sz="2400" b="1"/>
              <a:t>Determine learner’s area(s) of need</a:t>
            </a:r>
          </a:p>
          <a:p>
            <a:pPr>
              <a:buFontTx/>
              <a:buChar char="•"/>
            </a:pPr>
            <a:r>
              <a:rPr lang="en-US" sz="2400" b="1"/>
              <a:t>Consider available instructional situations</a:t>
            </a:r>
          </a:p>
          <a:p>
            <a:r>
              <a:rPr lang="en-US" sz="2400" b="1"/>
              <a:t> (whole group, small group, individual, etc.)</a:t>
            </a:r>
          </a:p>
          <a:p>
            <a:pPr>
              <a:buFontTx/>
              <a:buChar char="•"/>
            </a:pPr>
            <a:r>
              <a:rPr lang="en-US" sz="2400" b="1"/>
              <a:t>Consider curricular materials</a:t>
            </a:r>
          </a:p>
          <a:p>
            <a:pPr>
              <a:buFontTx/>
              <a:buChar char="•"/>
            </a:pPr>
            <a:r>
              <a:rPr lang="en-US" sz="2400" b="1"/>
              <a:t>Match learner to appropriate instruction</a:t>
            </a:r>
          </a:p>
          <a:p>
            <a:pPr>
              <a:buFontTx/>
              <a:buChar char="•"/>
            </a:pPr>
            <a:r>
              <a:rPr lang="en-US" sz="2400" b="1"/>
              <a:t>Trial teach to evaluate effectiveness:</a:t>
            </a:r>
          </a:p>
          <a:p>
            <a:pPr lvl="1"/>
            <a:r>
              <a:rPr lang="en-US" sz="2400" b="1"/>
              <a:t>	Is this approach working?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2057400" y="5181600"/>
            <a:ext cx="1828800" cy="1219200"/>
          </a:xfrm>
          <a:prstGeom prst="rect">
            <a:avLst/>
          </a:prstGeom>
          <a:solidFill>
            <a:schemeClr val="bg1"/>
          </a:solidFill>
          <a:ln w="9525">
            <a:solidFill>
              <a:schemeClr val="tx1"/>
            </a:solidFill>
            <a:miter lim="800000"/>
            <a:headEnd/>
            <a:tailEnd/>
          </a:ln>
        </p:spPr>
        <p:txBody>
          <a:bodyPr wrap="none" anchor="ctr"/>
          <a:lstStyle/>
          <a:p>
            <a:pPr algn="ctr"/>
            <a:r>
              <a:rPr lang="en-US" b="1"/>
              <a:t>Background</a:t>
            </a:r>
          </a:p>
          <a:p>
            <a:pPr algn="ctr"/>
            <a:r>
              <a:rPr lang="en-US" b="1"/>
              <a:t>Knowledge</a:t>
            </a:r>
          </a:p>
        </p:txBody>
      </p:sp>
      <p:sp>
        <p:nvSpPr>
          <p:cNvPr id="25603" name="Rectangle 3"/>
          <p:cNvSpPr>
            <a:spLocks noChangeArrowheads="1"/>
          </p:cNvSpPr>
          <p:nvPr/>
        </p:nvSpPr>
        <p:spPr bwMode="auto">
          <a:xfrm>
            <a:off x="4114800" y="5181600"/>
            <a:ext cx="1981200" cy="1219200"/>
          </a:xfrm>
          <a:prstGeom prst="rect">
            <a:avLst/>
          </a:prstGeom>
          <a:solidFill>
            <a:schemeClr val="bg1"/>
          </a:solidFill>
          <a:ln w="9525">
            <a:solidFill>
              <a:schemeClr val="tx1"/>
            </a:solidFill>
            <a:miter lim="800000"/>
            <a:headEnd/>
            <a:tailEnd/>
          </a:ln>
        </p:spPr>
        <p:txBody>
          <a:bodyPr wrap="none" anchor="ctr"/>
          <a:lstStyle/>
          <a:p>
            <a:pPr algn="ctr"/>
            <a:r>
              <a:rPr lang="en-US" b="1"/>
              <a:t>Vocabulary </a:t>
            </a:r>
          </a:p>
          <a:p>
            <a:pPr algn="ctr"/>
            <a:r>
              <a:rPr lang="en-US" b="1"/>
              <a:t>Skills</a:t>
            </a:r>
          </a:p>
          <a:p>
            <a:pPr algn="ctr"/>
            <a:r>
              <a:rPr lang="en-US"/>
              <a:t>(Word Level)</a:t>
            </a:r>
          </a:p>
        </p:txBody>
      </p:sp>
      <p:sp>
        <p:nvSpPr>
          <p:cNvPr id="25604" name="Rectangle 4"/>
          <p:cNvSpPr>
            <a:spLocks noChangeArrowheads="1"/>
          </p:cNvSpPr>
          <p:nvPr/>
        </p:nvSpPr>
        <p:spPr bwMode="auto">
          <a:xfrm>
            <a:off x="6324600" y="5105400"/>
            <a:ext cx="2057400" cy="1524000"/>
          </a:xfrm>
          <a:prstGeom prst="rect">
            <a:avLst/>
          </a:prstGeom>
          <a:solidFill>
            <a:schemeClr val="bg1"/>
          </a:solidFill>
          <a:ln w="9525">
            <a:solidFill>
              <a:schemeClr val="tx1"/>
            </a:solidFill>
            <a:miter lim="800000"/>
            <a:headEnd/>
            <a:tailEnd/>
          </a:ln>
        </p:spPr>
        <p:txBody>
          <a:bodyPr wrap="none" anchor="ctr"/>
          <a:lstStyle/>
          <a:p>
            <a:pPr algn="ctr"/>
            <a:endParaRPr lang="en-US" b="1"/>
          </a:p>
          <a:p>
            <a:pPr algn="ctr"/>
            <a:r>
              <a:rPr lang="en-US" b="1"/>
              <a:t>Comprehension</a:t>
            </a:r>
          </a:p>
          <a:p>
            <a:pPr algn="ctr"/>
            <a:r>
              <a:rPr lang="en-US" b="1"/>
              <a:t>Strategies</a:t>
            </a:r>
          </a:p>
          <a:p>
            <a:pPr algn="ctr"/>
            <a:r>
              <a:rPr lang="en-US"/>
              <a:t>(includingSentence </a:t>
            </a:r>
          </a:p>
          <a:p>
            <a:pPr algn="ctr"/>
            <a:r>
              <a:rPr lang="en-US"/>
              <a:t>Level</a:t>
            </a:r>
          </a:p>
          <a:p>
            <a:pPr algn="ctr"/>
            <a:r>
              <a:rPr lang="en-US"/>
              <a:t>&amp; Passage Level)</a:t>
            </a:r>
          </a:p>
          <a:p>
            <a:pPr algn="ctr"/>
            <a:endParaRPr lang="en-US"/>
          </a:p>
        </p:txBody>
      </p:sp>
      <p:sp>
        <p:nvSpPr>
          <p:cNvPr id="25605" name="Rectangle 5"/>
          <p:cNvSpPr>
            <a:spLocks noChangeArrowheads="1"/>
          </p:cNvSpPr>
          <p:nvPr/>
        </p:nvSpPr>
        <p:spPr bwMode="auto">
          <a:xfrm>
            <a:off x="3124200" y="4343400"/>
            <a:ext cx="3429000" cy="838200"/>
          </a:xfrm>
          <a:prstGeom prst="rect">
            <a:avLst/>
          </a:prstGeom>
          <a:solidFill>
            <a:schemeClr val="bg1"/>
          </a:solidFill>
          <a:ln w="9525">
            <a:solidFill>
              <a:schemeClr val="tx1"/>
            </a:solidFill>
            <a:miter lim="800000"/>
            <a:headEnd/>
            <a:tailEnd/>
          </a:ln>
        </p:spPr>
        <p:txBody>
          <a:bodyPr wrap="none" anchor="ctr"/>
          <a:lstStyle/>
          <a:p>
            <a:pPr algn="ctr"/>
            <a:r>
              <a:rPr lang="en-US" b="1" i="1"/>
              <a:t>Does the child recognize</a:t>
            </a:r>
          </a:p>
          <a:p>
            <a:pPr algn="ctr"/>
            <a:r>
              <a:rPr lang="en-US" b="1" i="1"/>
              <a:t>reading as a process of </a:t>
            </a:r>
          </a:p>
          <a:p>
            <a:pPr algn="ctr"/>
            <a:r>
              <a:rPr lang="en-US" b="1" i="1"/>
              <a:t>obtaining Information?</a:t>
            </a:r>
          </a:p>
        </p:txBody>
      </p:sp>
      <p:sp>
        <p:nvSpPr>
          <p:cNvPr id="25606" name="Rectangle 6"/>
          <p:cNvSpPr>
            <a:spLocks noChangeArrowheads="1"/>
          </p:cNvSpPr>
          <p:nvPr/>
        </p:nvSpPr>
        <p:spPr bwMode="auto">
          <a:xfrm>
            <a:off x="2971800" y="304800"/>
            <a:ext cx="3657600" cy="4038600"/>
          </a:xfrm>
          <a:prstGeom prst="rect">
            <a:avLst/>
          </a:prstGeom>
          <a:noFill/>
          <a:ln w="9525">
            <a:solidFill>
              <a:schemeClr val="tx1"/>
            </a:solidFill>
            <a:miter lim="800000"/>
            <a:headEnd/>
            <a:tailEnd/>
          </a:ln>
        </p:spPr>
        <p:txBody>
          <a:bodyPr wrap="none" anchor="ctr"/>
          <a:lstStyle/>
          <a:p>
            <a:endParaRPr lang="en-US"/>
          </a:p>
        </p:txBody>
      </p:sp>
      <p:sp>
        <p:nvSpPr>
          <p:cNvPr id="25607" name="Rectangle 7"/>
          <p:cNvSpPr>
            <a:spLocks noChangeArrowheads="1"/>
          </p:cNvSpPr>
          <p:nvPr/>
        </p:nvSpPr>
        <p:spPr bwMode="auto">
          <a:xfrm>
            <a:off x="3048000" y="381000"/>
            <a:ext cx="3505200" cy="3743325"/>
          </a:xfrm>
          <a:prstGeom prst="rect">
            <a:avLst/>
          </a:prstGeom>
          <a:noFill/>
          <a:ln w="9525">
            <a:noFill/>
            <a:miter lim="800000"/>
            <a:headEnd/>
            <a:tailEnd/>
          </a:ln>
        </p:spPr>
        <p:txBody>
          <a:bodyPr>
            <a:spAutoFit/>
          </a:bodyPr>
          <a:lstStyle/>
          <a:p>
            <a:pPr algn="ctr"/>
            <a:r>
              <a:rPr lang="en-US" sz="2400" b="1"/>
              <a:t>Word </a:t>
            </a:r>
          </a:p>
          <a:p>
            <a:pPr algn="ctr"/>
            <a:r>
              <a:rPr lang="en-US" sz="2400" b="1"/>
              <a:t>Recognition</a:t>
            </a:r>
          </a:p>
          <a:p>
            <a:pPr algn="ctr"/>
            <a:r>
              <a:rPr lang="en-US" sz="2400"/>
              <a:t>(Accuracy/Speed)</a:t>
            </a:r>
          </a:p>
          <a:p>
            <a:pPr algn="ctr"/>
            <a:endParaRPr lang="en-US" sz="2400"/>
          </a:p>
          <a:p>
            <a:pPr algn="ctr"/>
            <a:r>
              <a:rPr lang="en-US" sz="2400" b="1"/>
              <a:t>Fluency</a:t>
            </a:r>
          </a:p>
          <a:p>
            <a:pPr algn="ctr"/>
            <a:r>
              <a:rPr lang="en-US" sz="2400"/>
              <a:t>(Rate, Phrasing,</a:t>
            </a:r>
          </a:p>
          <a:p>
            <a:pPr algn="ctr"/>
            <a:r>
              <a:rPr lang="en-US" sz="2400"/>
              <a:t>Expression)</a:t>
            </a:r>
          </a:p>
          <a:p>
            <a:pPr algn="ctr"/>
            <a:endParaRPr lang="en-US" sz="2400" b="1"/>
          </a:p>
          <a:p>
            <a:pPr algn="ctr"/>
            <a:r>
              <a:rPr lang="en-US" sz="2400" b="1"/>
              <a:t>Reading</a:t>
            </a:r>
          </a:p>
          <a:p>
            <a:pPr algn="ctr"/>
            <a:r>
              <a:rPr lang="en-US" sz="2400" b="1"/>
              <a:t>Comprehension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143000" y="609600"/>
            <a:ext cx="5029200" cy="381000"/>
          </a:xfrm>
        </p:spPr>
        <p:txBody>
          <a:bodyPr/>
          <a:lstStyle/>
          <a:p>
            <a:pPr eaLnBrk="1" hangingPunct="1"/>
            <a:r>
              <a:rPr lang="en-US" sz="3200" b="1" smtClean="0"/>
              <a:t>Four Groups of Students</a:t>
            </a:r>
          </a:p>
        </p:txBody>
      </p:sp>
      <p:sp>
        <p:nvSpPr>
          <p:cNvPr id="26627" name="Rectangle 3"/>
          <p:cNvSpPr>
            <a:spLocks noGrp="1" noChangeArrowheads="1"/>
          </p:cNvSpPr>
          <p:nvPr>
            <p:ph type="body" idx="1"/>
          </p:nvPr>
        </p:nvSpPr>
        <p:spPr>
          <a:xfrm>
            <a:off x="914400" y="1143000"/>
            <a:ext cx="7620000" cy="5257800"/>
          </a:xfrm>
        </p:spPr>
        <p:txBody>
          <a:bodyPr/>
          <a:lstStyle/>
          <a:p>
            <a:pPr eaLnBrk="1" hangingPunct="1">
              <a:lnSpc>
                <a:spcPct val="80000"/>
              </a:lnSpc>
            </a:pPr>
            <a:r>
              <a:rPr lang="en-US" sz="2000" b="1" i="1" smtClean="0">
                <a:solidFill>
                  <a:srgbClr val="CC0000"/>
                </a:solidFill>
              </a:rPr>
              <a:t>Challenge Group (Advanced Learners):</a:t>
            </a:r>
          </a:p>
          <a:p>
            <a:pPr eaLnBrk="1" hangingPunct="1">
              <a:lnSpc>
                <a:spcPct val="80000"/>
              </a:lnSpc>
              <a:buFontTx/>
              <a:buNone/>
            </a:pPr>
            <a:r>
              <a:rPr lang="en-US" sz="2000" b="1" smtClean="0"/>
              <a:t>     Students who demonstrate or are capable of demonstrating performance in the language arts at a level significantly above the performance of their peers.</a:t>
            </a:r>
          </a:p>
          <a:p>
            <a:pPr eaLnBrk="1" hangingPunct="1">
              <a:lnSpc>
                <a:spcPct val="80000"/>
              </a:lnSpc>
            </a:pPr>
            <a:r>
              <a:rPr lang="en-US" sz="2000" b="1" i="1" smtClean="0">
                <a:solidFill>
                  <a:srgbClr val="CC0000"/>
                </a:solidFill>
              </a:rPr>
              <a:t>Benchmark Group:</a:t>
            </a:r>
          </a:p>
          <a:p>
            <a:pPr eaLnBrk="1" hangingPunct="1">
              <a:lnSpc>
                <a:spcPct val="80000"/>
              </a:lnSpc>
              <a:buFontTx/>
              <a:buNone/>
            </a:pPr>
            <a:r>
              <a:rPr lang="en-US" sz="2000" b="1" smtClean="0"/>
              <a:t>     Students who are generally making good progress toward the standards but may be experiencing temporary or minor difficulties</a:t>
            </a:r>
          </a:p>
          <a:p>
            <a:pPr eaLnBrk="1" hangingPunct="1">
              <a:lnSpc>
                <a:spcPct val="80000"/>
              </a:lnSpc>
            </a:pPr>
            <a:r>
              <a:rPr lang="en-US" sz="2000" b="1" i="1" smtClean="0">
                <a:solidFill>
                  <a:srgbClr val="CC0000"/>
                </a:solidFill>
              </a:rPr>
              <a:t>Strategic Group:</a:t>
            </a:r>
          </a:p>
          <a:p>
            <a:pPr eaLnBrk="1" hangingPunct="1">
              <a:lnSpc>
                <a:spcPct val="80000"/>
              </a:lnSpc>
              <a:buFontTx/>
              <a:buNone/>
            </a:pPr>
            <a:r>
              <a:rPr lang="en-US" sz="2000" b="1" smtClean="0"/>
              <a:t>     Students may be 1-2 standard deviations below the mean on standardized testing, but learning difficulties can be addressed by the regular classroom teacher in the classroom environment.</a:t>
            </a:r>
          </a:p>
          <a:p>
            <a:pPr eaLnBrk="1" hangingPunct="1">
              <a:lnSpc>
                <a:spcPct val="80000"/>
              </a:lnSpc>
            </a:pPr>
            <a:r>
              <a:rPr lang="en-US" sz="2000" b="1" i="1" smtClean="0">
                <a:solidFill>
                  <a:srgbClr val="CC0000"/>
                </a:solidFill>
              </a:rPr>
              <a:t>Intensive Group:</a:t>
            </a:r>
          </a:p>
          <a:p>
            <a:pPr eaLnBrk="1" hangingPunct="1">
              <a:lnSpc>
                <a:spcPct val="80000"/>
              </a:lnSpc>
              <a:buFontTx/>
              <a:buNone/>
            </a:pPr>
            <a:r>
              <a:rPr lang="en-US" sz="2000" b="1" smtClean="0"/>
              <a:t>     Students are seriously at risk as indicated by extremely and chronically low performance on one or more measures.  They perform well below the mean and should be referred to a student success team for a thorough discussion of options.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219200" y="1219200"/>
            <a:ext cx="7086600" cy="731838"/>
          </a:xfrm>
        </p:spPr>
        <p:txBody>
          <a:bodyPr/>
          <a:lstStyle/>
          <a:p>
            <a:pPr eaLnBrk="1" hangingPunct="1"/>
            <a:r>
              <a:rPr lang="en-US" sz="4000" b="1" smtClean="0"/>
              <a:t>Roadmap to Learning</a:t>
            </a:r>
          </a:p>
        </p:txBody>
      </p:sp>
      <p:sp>
        <p:nvSpPr>
          <p:cNvPr id="27651" name="Rectangle 3"/>
          <p:cNvSpPr>
            <a:spLocks noGrp="1" noChangeArrowheads="1"/>
          </p:cNvSpPr>
          <p:nvPr>
            <p:ph type="body" idx="1"/>
          </p:nvPr>
        </p:nvSpPr>
        <p:spPr>
          <a:xfrm>
            <a:off x="1371600" y="2941638"/>
            <a:ext cx="5257800" cy="3916362"/>
          </a:xfrm>
        </p:spPr>
        <p:txBody>
          <a:bodyPr/>
          <a:lstStyle/>
          <a:p>
            <a:pPr eaLnBrk="1" hangingPunct="1"/>
            <a:r>
              <a:rPr lang="en-US" sz="3200" smtClean="0"/>
              <a:t>Different paths to the same outcome….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200" b="1" smtClean="0"/>
              <a:t>Small Group Reading Instruction Mindset</a:t>
            </a:r>
          </a:p>
        </p:txBody>
      </p:sp>
      <p:sp>
        <p:nvSpPr>
          <p:cNvPr id="28675" name="Rectangle 3"/>
          <p:cNvSpPr>
            <a:spLocks noGrp="1" noChangeArrowheads="1"/>
          </p:cNvSpPr>
          <p:nvPr>
            <p:ph type="body" idx="1"/>
          </p:nvPr>
        </p:nvSpPr>
        <p:spPr/>
        <p:txBody>
          <a:bodyPr/>
          <a:lstStyle/>
          <a:p>
            <a:pPr eaLnBrk="1" hangingPunct="1"/>
            <a:r>
              <a:rPr lang="en-US" sz="2400" smtClean="0"/>
              <a:t>All children possess the fundamental attributes they need to become literate.</a:t>
            </a:r>
          </a:p>
          <a:p>
            <a:pPr eaLnBrk="1" hangingPunct="1"/>
            <a:r>
              <a:rPr lang="en-US" sz="2400" smtClean="0"/>
              <a:t>Basic reading is within the reach of every child.  </a:t>
            </a:r>
            <a:r>
              <a:rPr lang="en-US" sz="2400" i="1" smtClean="0"/>
              <a:t>The key is good first teaching.</a:t>
            </a:r>
            <a:endParaRPr lang="en-US" sz="2400" smtClean="0"/>
          </a:p>
          <a:p>
            <a:pPr eaLnBrk="1" hangingPunct="1"/>
            <a:r>
              <a:rPr lang="en-US" sz="2400" smtClean="0"/>
              <a:t>The goal is to achieve consistent progress by knowing where to meet them as readers and knowing where to take them next.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b="1" smtClean="0"/>
              <a:t>For next time…</a:t>
            </a:r>
          </a:p>
        </p:txBody>
      </p:sp>
      <p:sp>
        <p:nvSpPr>
          <p:cNvPr id="74755" name="Rectangle 3"/>
          <p:cNvSpPr>
            <a:spLocks noGrp="1" noChangeArrowheads="1"/>
          </p:cNvSpPr>
          <p:nvPr>
            <p:ph type="body" idx="1"/>
          </p:nvPr>
        </p:nvSpPr>
        <p:spPr>
          <a:xfrm>
            <a:off x="1279525" y="1600200"/>
            <a:ext cx="6035675" cy="4525963"/>
          </a:xfrm>
        </p:spPr>
        <p:txBody>
          <a:bodyPr/>
          <a:lstStyle/>
          <a:p>
            <a:r>
              <a:rPr lang="en-US" sz="2400" smtClean="0"/>
              <a:t>Homework</a:t>
            </a:r>
          </a:p>
          <a:p>
            <a:pPr lvl="1"/>
            <a:r>
              <a:rPr lang="en-US" sz="2000" smtClean="0"/>
              <a:t>Text resources at your site</a:t>
            </a:r>
          </a:p>
          <a:p>
            <a:pPr lvl="1"/>
            <a:r>
              <a:rPr lang="en-US" sz="2000" smtClean="0"/>
              <a:t>Small group lesson w/reflection</a:t>
            </a:r>
          </a:p>
          <a:p>
            <a:pPr lvl="1"/>
            <a:r>
              <a:rPr lang="en-US" sz="2000" smtClean="0"/>
              <a:t>Read attached article on young gifted learners.</a:t>
            </a:r>
          </a:p>
          <a:p>
            <a:pPr lvl="1"/>
            <a:r>
              <a:rPr lang="en-US" sz="2000" smtClean="0"/>
              <a:t>Read assigned article and be prepared to summarize with your group.</a:t>
            </a:r>
          </a:p>
          <a:p>
            <a:pPr lvl="1"/>
            <a:r>
              <a:rPr lang="en-US" sz="2000" smtClean="0"/>
              <a:t>Prepare for next coaching visit: small group lesson (Jan/Feb)</a:t>
            </a:r>
          </a:p>
          <a:p>
            <a:r>
              <a:rPr lang="en-US" sz="2400" smtClean="0"/>
              <a:t>Action Plan </a:t>
            </a:r>
          </a:p>
          <a:p>
            <a:pPr lvl="1"/>
            <a:r>
              <a:rPr lang="en-US" sz="2000" smtClean="0"/>
              <a:t>(in grade level group)</a:t>
            </a:r>
          </a:p>
          <a:p>
            <a:pPr lvl="1"/>
            <a:endParaRPr lang="en-US" sz="2000" smtClean="0"/>
          </a:p>
          <a:p>
            <a:pPr lvl="1"/>
            <a:endParaRPr lang="en-US" sz="20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z="3200" b="1" smtClean="0"/>
              <a:t>What is Small Group Reading Instruction?</a:t>
            </a:r>
          </a:p>
        </p:txBody>
      </p:sp>
      <p:sp>
        <p:nvSpPr>
          <p:cNvPr id="29699" name="Rectangle 3"/>
          <p:cNvSpPr>
            <a:spLocks noGrp="1" noChangeArrowheads="1"/>
          </p:cNvSpPr>
          <p:nvPr>
            <p:ph type="body" idx="1"/>
          </p:nvPr>
        </p:nvSpPr>
        <p:spPr/>
        <p:txBody>
          <a:bodyPr/>
          <a:lstStyle/>
          <a:p>
            <a:pPr eaLnBrk="1" hangingPunct="1"/>
            <a:r>
              <a:rPr lang="en-US" sz="2400" smtClean="0"/>
              <a:t>Small-group reading instruction is designed for students who read the same text. The group is homogeneous: the students read at about the same level, demonstrate similar reading behaviors, and share similar instructional needs. These small groups (anywhere from 4 - 8 students) are temporary; they change as you assess your students’ growth and needs.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1279525" y="990600"/>
            <a:ext cx="5273675" cy="5486400"/>
          </a:xfrm>
        </p:spPr>
        <p:txBody>
          <a:bodyPr/>
          <a:lstStyle/>
          <a:p>
            <a:pPr eaLnBrk="1" hangingPunct="1"/>
            <a:r>
              <a:rPr lang="en-US" sz="2400" smtClean="0"/>
              <a:t>In the small group, you introduce a text that you have selected, and the students read it independently (no “round-robin” reading).</a:t>
            </a:r>
          </a:p>
          <a:p>
            <a:pPr eaLnBrk="1" hangingPunct="1"/>
            <a:r>
              <a:rPr lang="en-US" sz="2400" smtClean="0"/>
              <a:t>Every student has a copy of the book in their own hands. </a:t>
            </a:r>
            <a:r>
              <a:rPr lang="en-US" sz="2400" b="1" u="sng" smtClean="0"/>
              <a:t>The student does the reading work</a:t>
            </a:r>
            <a:r>
              <a:rPr lang="en-US" sz="2400" smtClean="0"/>
              <a:t>, with the teacher’s support. Do not take away a student’s opportunity to problem-solve. This is where the learning occurs.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90600" y="533400"/>
            <a:ext cx="7924800" cy="1112838"/>
          </a:xfrm>
        </p:spPr>
        <p:txBody>
          <a:bodyPr/>
          <a:lstStyle/>
          <a:p>
            <a:pPr eaLnBrk="1" hangingPunct="1"/>
            <a:r>
              <a:rPr lang="en-US" sz="2400" b="1" smtClean="0"/>
              <a:t>Classroom Instructional &amp; Management Practices</a:t>
            </a:r>
            <a:r>
              <a:rPr lang="en-US" sz="2800" smtClean="0"/>
              <a:t/>
            </a:r>
            <a:br>
              <a:rPr lang="en-US" sz="2800" smtClean="0"/>
            </a:br>
            <a:r>
              <a:rPr lang="en-US" sz="1800" smtClean="0"/>
              <a:t>California Language Arts Framework</a:t>
            </a:r>
          </a:p>
        </p:txBody>
      </p:sp>
      <p:sp>
        <p:nvSpPr>
          <p:cNvPr id="5123" name="Rectangle 3"/>
          <p:cNvSpPr>
            <a:spLocks noGrp="1" noChangeArrowheads="1"/>
          </p:cNvSpPr>
          <p:nvPr>
            <p:ph type="body" idx="1"/>
          </p:nvPr>
        </p:nvSpPr>
        <p:spPr>
          <a:xfrm>
            <a:off x="1295400" y="1295400"/>
            <a:ext cx="5334000" cy="5562600"/>
          </a:xfrm>
        </p:spPr>
        <p:txBody>
          <a:bodyPr/>
          <a:lstStyle/>
          <a:p>
            <a:pPr eaLnBrk="1" hangingPunct="1">
              <a:lnSpc>
                <a:spcPct val="80000"/>
              </a:lnSpc>
              <a:buFontTx/>
              <a:buNone/>
            </a:pPr>
            <a:endParaRPr lang="en-US" sz="1400" smtClean="0"/>
          </a:p>
          <a:p>
            <a:pPr eaLnBrk="1" hangingPunct="1">
              <a:lnSpc>
                <a:spcPct val="80000"/>
              </a:lnSpc>
            </a:pPr>
            <a:r>
              <a:rPr lang="en-US" sz="1400" smtClean="0"/>
              <a:t>Classroom and instructional management practices promote student engagement and maximize instructional time and effectiveness.  Characteristics of the classroom management and instructional practices component in an effective language arts program are as follows:</a:t>
            </a:r>
          </a:p>
          <a:p>
            <a:pPr eaLnBrk="1" hangingPunct="1">
              <a:lnSpc>
                <a:spcPct val="80000"/>
              </a:lnSpc>
            </a:pPr>
            <a:r>
              <a:rPr lang="en-US" sz="1400" smtClean="0"/>
              <a:t>Classrooms are highly interactive and provide instruction, constructive feedback, and high levels of engagement together with appropriate activities and resources.</a:t>
            </a:r>
          </a:p>
          <a:p>
            <a:pPr eaLnBrk="1" hangingPunct="1">
              <a:lnSpc>
                <a:spcPct val="80000"/>
              </a:lnSpc>
            </a:pPr>
            <a:r>
              <a:rPr lang="en-US" sz="1400" smtClean="0"/>
              <a:t>Academic and social expectations are well established and are explicitly taught at the school and classroom levels.  Classroom and schoolwide discipline plans and procedures are implemented consistently by all staff.</a:t>
            </a:r>
          </a:p>
          <a:p>
            <a:pPr eaLnBrk="1" hangingPunct="1">
              <a:lnSpc>
                <a:spcPct val="80000"/>
              </a:lnSpc>
            </a:pPr>
            <a:r>
              <a:rPr lang="en-US" sz="1400" smtClean="0"/>
              <a:t>The links between instruction, behavior, and the curriculum are so clear and strong that tasks and instruction are assigned at appropriate levels, students have a high probability of being successful, lessons are well paced, and the classroom/school environment is supportive.</a:t>
            </a:r>
          </a:p>
          <a:p>
            <a:pPr eaLnBrk="1" hangingPunct="1">
              <a:lnSpc>
                <a:spcPct val="80000"/>
              </a:lnSpc>
            </a:pPr>
            <a:r>
              <a:rPr lang="en-US" sz="1400" smtClean="0"/>
              <a:t>Teachers plan and manage whole-class and small-group lessons, independent student work, assessment tasks, and instructional materials efficiently and effectively so that the students are actively engaged, instructional time is maximized, and lesson objectives are achieved.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1295400" y="1066800"/>
            <a:ext cx="5241925" cy="5059363"/>
          </a:xfrm>
        </p:spPr>
        <p:txBody>
          <a:bodyPr/>
          <a:lstStyle/>
          <a:p>
            <a:pPr eaLnBrk="1" hangingPunct="1"/>
            <a:r>
              <a:rPr lang="en-US" sz="2400" smtClean="0"/>
              <a:t>Small-group reading instruction involves ongoing informal observation/assessment that informs the teacher’s interactions with individuals in the group and helps the teacher select appropriate texts.</a:t>
            </a:r>
          </a:p>
          <a:p>
            <a:pPr eaLnBrk="1" hangingPunct="1"/>
            <a:r>
              <a:rPr lang="en-US" sz="2400" smtClean="0"/>
              <a:t>Teachers explicitly teach effective strategies for processing a variety of fiction and non-fiction texts.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1143000" y="762000"/>
            <a:ext cx="5394325" cy="5364163"/>
          </a:xfrm>
        </p:spPr>
        <p:txBody>
          <a:bodyPr/>
          <a:lstStyle/>
          <a:p>
            <a:pPr eaLnBrk="1" hangingPunct="1"/>
            <a:r>
              <a:rPr lang="en-US" sz="2400" smtClean="0"/>
              <a:t>You listen to individual students while they read and teach specific, focused skills before and after the reading. </a:t>
            </a:r>
          </a:p>
          <a:p>
            <a:pPr eaLnBrk="1" hangingPunct="1"/>
            <a:r>
              <a:rPr lang="en-US" sz="2400" smtClean="0"/>
              <a:t>Small-group reading instruction enables all children to practice skills and strategies with the teacher’s support and leads to independent silent reading. </a:t>
            </a:r>
          </a:p>
          <a:p>
            <a:pPr eaLnBrk="1" hangingPunct="1"/>
            <a:r>
              <a:rPr lang="en-US" sz="2400" smtClean="0"/>
              <a:t>It is through small group instruction that teachers can show children how to read and can support children as they read.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a:xfrm>
            <a:off x="1219200" y="1219200"/>
            <a:ext cx="5318125" cy="4906963"/>
          </a:xfrm>
        </p:spPr>
        <p:txBody>
          <a:bodyPr/>
          <a:lstStyle/>
          <a:p>
            <a:pPr eaLnBrk="1" hangingPunct="1"/>
            <a:r>
              <a:rPr lang="en-US" smtClean="0"/>
              <a:t>The ultimate goal of small-group reading instruction is to help children actively apply the new skills they are learning and use independent reading strategies successfully.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279525" y="685800"/>
            <a:ext cx="7086600" cy="762000"/>
          </a:xfrm>
        </p:spPr>
        <p:txBody>
          <a:bodyPr/>
          <a:lstStyle/>
          <a:p>
            <a:pPr eaLnBrk="1" hangingPunct="1"/>
            <a:r>
              <a:rPr lang="en-US" b="1" smtClean="0"/>
              <a:t>Facilitating the Lesson</a:t>
            </a:r>
          </a:p>
        </p:txBody>
      </p:sp>
      <p:sp>
        <p:nvSpPr>
          <p:cNvPr id="34819" name="Rectangle 3"/>
          <p:cNvSpPr>
            <a:spLocks noGrp="1" noChangeArrowheads="1"/>
          </p:cNvSpPr>
          <p:nvPr>
            <p:ph type="body" idx="1"/>
          </p:nvPr>
        </p:nvSpPr>
        <p:spPr>
          <a:xfrm>
            <a:off x="1219200" y="1752600"/>
            <a:ext cx="5318125" cy="4373563"/>
          </a:xfrm>
        </p:spPr>
        <p:txBody>
          <a:bodyPr/>
          <a:lstStyle/>
          <a:p>
            <a:pPr eaLnBrk="1" hangingPunct="1"/>
            <a:r>
              <a:rPr lang="en-US" b="1" smtClean="0"/>
              <a:t>The teacher’s role is one of involving students in discussing, reading, reacting, and thinking through the material to insure active reconstruction of the story.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295400" y="685800"/>
            <a:ext cx="7070725" cy="3962400"/>
          </a:xfrm>
        </p:spPr>
        <p:txBody>
          <a:bodyPr/>
          <a:lstStyle/>
          <a:p>
            <a:pPr eaLnBrk="1" hangingPunct="1"/>
            <a:r>
              <a:rPr lang="en-US" b="1" smtClean="0"/>
              <a:t>Part 1: Preteach/Reteach Skills or Strategies (HM teachers refer to the Extra Support Handbook) if appropriate</a:t>
            </a:r>
            <a:br>
              <a:rPr lang="en-US" b="1" smtClean="0"/>
            </a:br>
            <a:endParaRPr lang="en-US" b="1"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295400" y="990600"/>
            <a:ext cx="7086600" cy="731838"/>
          </a:xfrm>
        </p:spPr>
        <p:txBody>
          <a:bodyPr/>
          <a:lstStyle/>
          <a:p>
            <a:pPr eaLnBrk="1" hangingPunct="1"/>
            <a:r>
              <a:rPr lang="en-US" sz="3200" b="1" smtClean="0"/>
              <a:t>Part 2: Lesson Focus </a:t>
            </a:r>
            <a:br>
              <a:rPr lang="en-US" sz="3200" b="1" smtClean="0"/>
            </a:br>
            <a:endParaRPr lang="en-US" sz="3200" b="1" smtClean="0"/>
          </a:p>
        </p:txBody>
      </p:sp>
      <p:sp>
        <p:nvSpPr>
          <p:cNvPr id="36867" name="Rectangle 3"/>
          <p:cNvSpPr>
            <a:spLocks noGrp="1" noChangeArrowheads="1"/>
          </p:cNvSpPr>
          <p:nvPr>
            <p:ph type="body" idx="1"/>
          </p:nvPr>
        </p:nvSpPr>
        <p:spPr>
          <a:xfrm>
            <a:off x="1279525" y="2362200"/>
            <a:ext cx="5257800" cy="3763963"/>
          </a:xfrm>
        </p:spPr>
        <p:txBody>
          <a:bodyPr/>
          <a:lstStyle/>
          <a:p>
            <a:pPr eaLnBrk="1" hangingPunct="1"/>
            <a:r>
              <a:rPr lang="en-US" b="1" smtClean="0"/>
              <a:t>Skill or strategy from current selection.</a:t>
            </a:r>
            <a:r>
              <a:rPr lang="en-US" smtClean="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200" b="1" smtClean="0"/>
              <a:t>Part 3: Before the Reading</a:t>
            </a:r>
            <a:br>
              <a:rPr lang="en-US" sz="3200" b="1" smtClean="0"/>
            </a:br>
            <a:endParaRPr lang="en-US" sz="3200" b="1" smtClean="0"/>
          </a:p>
        </p:txBody>
      </p:sp>
      <p:sp>
        <p:nvSpPr>
          <p:cNvPr id="37891" name="Rectangle 3"/>
          <p:cNvSpPr>
            <a:spLocks noGrp="1" noChangeArrowheads="1"/>
          </p:cNvSpPr>
          <p:nvPr>
            <p:ph type="body" idx="1"/>
          </p:nvPr>
        </p:nvSpPr>
        <p:spPr>
          <a:xfrm>
            <a:off x="1279525" y="1600200"/>
            <a:ext cx="5426075" cy="4724400"/>
          </a:xfrm>
        </p:spPr>
        <p:txBody>
          <a:bodyPr/>
          <a:lstStyle/>
          <a:p>
            <a:pPr eaLnBrk="1" hangingPunct="1"/>
            <a:r>
              <a:rPr lang="en-US" sz="2400" b="1" smtClean="0"/>
              <a:t>Text Introduction (will vary according to text, students, and purpose)</a:t>
            </a:r>
          </a:p>
          <a:p>
            <a:pPr lvl="1" eaLnBrk="1" hangingPunct="1"/>
            <a:r>
              <a:rPr lang="en-US" sz="2000" b="1" smtClean="0"/>
              <a:t>Involve students in a discussion connecting the story with personal experience (access prior knowledge).</a:t>
            </a:r>
          </a:p>
          <a:p>
            <a:pPr lvl="1" eaLnBrk="1" hangingPunct="1"/>
            <a:r>
              <a:rPr lang="en-US" sz="2000" b="1" smtClean="0"/>
              <a:t>Call attention to the title and book cover.</a:t>
            </a:r>
          </a:p>
          <a:p>
            <a:pPr lvl="1" eaLnBrk="1" hangingPunct="1"/>
            <a:r>
              <a:rPr lang="en-US" sz="2000" b="1" smtClean="0"/>
              <a:t>Ask for predictions during the discussion.</a:t>
            </a:r>
          </a:p>
          <a:p>
            <a:pPr lvl="1" eaLnBrk="1" hangingPunct="1"/>
            <a:r>
              <a:rPr lang="en-US" sz="2000" b="1" smtClean="0"/>
              <a:t>Give a brief (one or two sentence) book introduction.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1143000" y="685800"/>
            <a:ext cx="5791200" cy="5638800"/>
          </a:xfrm>
        </p:spPr>
        <p:txBody>
          <a:bodyPr/>
          <a:lstStyle/>
          <a:p>
            <a:pPr eaLnBrk="1" hangingPunct="1">
              <a:lnSpc>
                <a:spcPct val="90000"/>
              </a:lnSpc>
            </a:pPr>
            <a:r>
              <a:rPr lang="en-US" sz="2400" b="1" smtClean="0"/>
              <a:t>Text Walk (will vary according to text, students, and purpose)</a:t>
            </a:r>
          </a:p>
          <a:p>
            <a:pPr lvl="1" eaLnBrk="1" hangingPunct="1">
              <a:lnSpc>
                <a:spcPct val="90000"/>
              </a:lnSpc>
            </a:pPr>
            <a:r>
              <a:rPr lang="en-US" sz="2000" b="1" smtClean="0"/>
              <a:t>Preview the selection with students, asking them to tell you what is happening in each picture, eliciting vocabulary used in the text and guiding them to notice text structure, events or points crucial to the understanding of the reading.</a:t>
            </a:r>
          </a:p>
          <a:p>
            <a:pPr lvl="1" eaLnBrk="1" hangingPunct="1">
              <a:lnSpc>
                <a:spcPct val="90000"/>
              </a:lnSpc>
            </a:pPr>
            <a:r>
              <a:rPr lang="en-US" sz="2000" b="1" smtClean="0"/>
              <a:t>Highlight the phonics or word analysis skill taught in your lesson focus if appropriate. This allows students the opportunity to apply skills in context.</a:t>
            </a:r>
          </a:p>
          <a:p>
            <a:pPr lvl="1" eaLnBrk="1" hangingPunct="1">
              <a:lnSpc>
                <a:spcPct val="90000"/>
              </a:lnSpc>
            </a:pPr>
            <a:r>
              <a:rPr lang="en-US" sz="2000" b="1" smtClean="0"/>
              <a:t>Pause to predict and locate special vocabulary in the story. Discuss the meaning of the word (student friendly definition) and help students locate the word on the page.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b="1" smtClean="0"/>
              <a:t>Part 4: During the Reading</a:t>
            </a:r>
          </a:p>
        </p:txBody>
      </p:sp>
      <p:sp>
        <p:nvSpPr>
          <p:cNvPr id="39939" name="Rectangle 3"/>
          <p:cNvSpPr>
            <a:spLocks noGrp="1" noChangeArrowheads="1"/>
          </p:cNvSpPr>
          <p:nvPr>
            <p:ph type="body" idx="1"/>
          </p:nvPr>
        </p:nvSpPr>
        <p:spPr>
          <a:xfrm>
            <a:off x="1279525" y="1600200"/>
            <a:ext cx="5273675" cy="4724400"/>
          </a:xfrm>
        </p:spPr>
        <p:txBody>
          <a:bodyPr/>
          <a:lstStyle/>
          <a:p>
            <a:pPr eaLnBrk="1" hangingPunct="1">
              <a:lnSpc>
                <a:spcPct val="80000"/>
              </a:lnSpc>
            </a:pPr>
            <a:r>
              <a:rPr lang="en-US" sz="2400" b="1" smtClean="0"/>
              <a:t>Provide a purpose for reading and clear directions regarding stopping points, etc.</a:t>
            </a:r>
            <a:endParaRPr lang="en-US" sz="2400" smtClean="0"/>
          </a:p>
          <a:p>
            <a:pPr eaLnBrk="1" hangingPunct="1">
              <a:lnSpc>
                <a:spcPct val="80000"/>
              </a:lnSpc>
            </a:pPr>
            <a:r>
              <a:rPr lang="en-US" sz="2400" b="1" smtClean="0"/>
              <a:t>Students read the text independently (whisper reading or silent reading), applying the skills and strategies taught in the lesson focus.</a:t>
            </a:r>
            <a:endParaRPr lang="en-US" sz="2400" smtClean="0"/>
          </a:p>
          <a:p>
            <a:pPr eaLnBrk="1" hangingPunct="1">
              <a:lnSpc>
                <a:spcPct val="80000"/>
              </a:lnSpc>
            </a:pPr>
            <a:r>
              <a:rPr lang="en-US" sz="2400" b="1" smtClean="0"/>
              <a:t>Teacher prompts for and/or reinforces the skills and strategies students need to use to read the text as needed.</a:t>
            </a:r>
            <a:endParaRPr lang="en-US" sz="2400" smtClean="0"/>
          </a:p>
          <a:p>
            <a:pPr eaLnBrk="1" hangingPunct="1">
              <a:lnSpc>
                <a:spcPct val="80000"/>
              </a:lnSpc>
            </a:pPr>
            <a:r>
              <a:rPr lang="en-US" sz="2400" b="1" smtClean="0"/>
              <a:t>Observe and monitor students in their processing of print.</a:t>
            </a:r>
            <a:endParaRPr lang="en-US" sz="2400" smtClean="0"/>
          </a:p>
          <a:p>
            <a:pPr eaLnBrk="1" hangingPunct="1">
              <a:lnSpc>
                <a:spcPct val="80000"/>
              </a:lnSpc>
            </a:pPr>
            <a:endParaRPr lang="en-US" sz="240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b="1" smtClean="0"/>
              <a:t>Part 5: After the Reading</a:t>
            </a:r>
          </a:p>
        </p:txBody>
      </p:sp>
      <p:sp>
        <p:nvSpPr>
          <p:cNvPr id="40963" name="Rectangle 3"/>
          <p:cNvSpPr>
            <a:spLocks noGrp="1" noChangeArrowheads="1"/>
          </p:cNvSpPr>
          <p:nvPr>
            <p:ph type="body" idx="1"/>
          </p:nvPr>
        </p:nvSpPr>
        <p:spPr>
          <a:xfrm>
            <a:off x="1295400" y="1905000"/>
            <a:ext cx="5257800" cy="4525963"/>
          </a:xfrm>
        </p:spPr>
        <p:txBody>
          <a:bodyPr/>
          <a:lstStyle/>
          <a:p>
            <a:pPr eaLnBrk="1" hangingPunct="1"/>
            <a:r>
              <a:rPr lang="en-US" b="1" smtClean="0"/>
              <a:t>Discuss and revisit the text, assigning response if appropriate.</a:t>
            </a:r>
            <a:endParaRPr lang="en-US" smtClean="0"/>
          </a:p>
          <a:p>
            <a:pPr eaLnBrk="1" hangingPunct="1"/>
            <a:r>
              <a:rPr lang="en-US" b="1" smtClean="0"/>
              <a:t>Model fluent reading of the text (or a part of the text) if indicated.</a:t>
            </a:r>
            <a:endParaRPr lang="en-US" smtClean="0"/>
          </a:p>
          <a:p>
            <a:pPr eaLnBrk="1" hangingPunct="1"/>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19200" y="685800"/>
            <a:ext cx="7146925" cy="1447800"/>
          </a:xfrm>
        </p:spPr>
        <p:txBody>
          <a:bodyPr/>
          <a:lstStyle/>
          <a:p>
            <a:pPr eaLnBrk="1" hangingPunct="1"/>
            <a:r>
              <a:rPr lang="en-US" b="1" smtClean="0"/>
              <a:t>Homework Processing</a:t>
            </a:r>
          </a:p>
        </p:txBody>
      </p:sp>
      <p:sp>
        <p:nvSpPr>
          <p:cNvPr id="6147" name="Rectangle 3"/>
          <p:cNvSpPr>
            <a:spLocks noGrp="1" noChangeArrowheads="1"/>
          </p:cNvSpPr>
          <p:nvPr>
            <p:ph type="body" idx="1"/>
          </p:nvPr>
        </p:nvSpPr>
        <p:spPr>
          <a:xfrm>
            <a:off x="1279525" y="2667000"/>
            <a:ext cx="5257800" cy="3459163"/>
          </a:xfrm>
        </p:spPr>
        <p:txBody>
          <a:bodyPr/>
          <a:lstStyle/>
          <a:p>
            <a:pPr eaLnBrk="1" hangingPunct="1"/>
            <a:r>
              <a:rPr lang="en-US" smtClean="0"/>
              <a:t>Number groups (1-8)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279525" y="685800"/>
            <a:ext cx="7178675" cy="685800"/>
          </a:xfrm>
        </p:spPr>
        <p:txBody>
          <a:bodyPr/>
          <a:lstStyle/>
          <a:p>
            <a:pPr eaLnBrk="1" hangingPunct="1"/>
            <a:r>
              <a:rPr lang="en-US" sz="3200" b="1" smtClean="0"/>
              <a:t>Variations in group format based on the level of readers…</a:t>
            </a:r>
          </a:p>
        </p:txBody>
      </p:sp>
      <p:sp>
        <p:nvSpPr>
          <p:cNvPr id="41987" name="Rectangle 3"/>
          <p:cNvSpPr>
            <a:spLocks noGrp="1" noChangeArrowheads="1"/>
          </p:cNvSpPr>
          <p:nvPr>
            <p:ph type="body" idx="1"/>
          </p:nvPr>
        </p:nvSpPr>
        <p:spPr>
          <a:xfrm>
            <a:off x="1295400" y="1676400"/>
            <a:ext cx="5257800" cy="4572000"/>
          </a:xfrm>
        </p:spPr>
        <p:txBody>
          <a:bodyPr/>
          <a:lstStyle/>
          <a:p>
            <a:pPr eaLnBrk="1" hangingPunct="1"/>
            <a:r>
              <a:rPr lang="en-US" smtClean="0"/>
              <a:t>Emergent (K-beginning 1</a:t>
            </a:r>
            <a:r>
              <a:rPr lang="en-US" baseline="30000" smtClean="0"/>
              <a:t>st</a:t>
            </a:r>
            <a:r>
              <a:rPr lang="en-US" smtClean="0"/>
              <a:t>)</a:t>
            </a:r>
          </a:p>
          <a:p>
            <a:pPr lvl="1" eaLnBrk="1" hangingPunct="1"/>
            <a:r>
              <a:rPr lang="en-US" smtClean="0"/>
              <a:t>Guided Reading Lesson</a:t>
            </a:r>
          </a:p>
          <a:p>
            <a:pPr lvl="2" eaLnBrk="1" hangingPunct="1"/>
            <a:r>
              <a:rPr lang="en-US" smtClean="0"/>
              <a:t>Introduction</a:t>
            </a:r>
          </a:p>
          <a:p>
            <a:pPr lvl="2" eaLnBrk="1" hangingPunct="1"/>
            <a:r>
              <a:rPr lang="en-US" smtClean="0"/>
              <a:t>Picture Walk</a:t>
            </a:r>
          </a:p>
          <a:p>
            <a:pPr lvl="2" eaLnBrk="1" hangingPunct="1"/>
            <a:r>
              <a:rPr lang="en-US" smtClean="0"/>
              <a:t>Students whisper read, choral read, or “follow the leader” while teacher prompt/coaches </a:t>
            </a:r>
          </a:p>
          <a:p>
            <a:pPr lvl="2" eaLnBrk="1" hangingPunct="1"/>
            <a:r>
              <a:rPr lang="en-US" smtClean="0"/>
              <a:t>Rereading and follow-up as appropriate</a:t>
            </a:r>
          </a:p>
          <a:p>
            <a:pPr lvl="2" eaLnBrk="1" hangingPunct="1"/>
            <a:r>
              <a:rPr lang="en-US" smtClean="0"/>
              <a:t>Focus on concept of a word, letter/sound correspondences, high frequency words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body" idx="1"/>
          </p:nvPr>
        </p:nvSpPr>
        <p:spPr>
          <a:xfrm>
            <a:off x="1279525" y="914400"/>
            <a:ext cx="5578475" cy="5211763"/>
          </a:xfrm>
        </p:spPr>
        <p:txBody>
          <a:bodyPr/>
          <a:lstStyle/>
          <a:p>
            <a:pPr eaLnBrk="1" hangingPunct="1"/>
            <a:r>
              <a:rPr lang="en-US" smtClean="0"/>
              <a:t>Early (early 1</a:t>
            </a:r>
            <a:r>
              <a:rPr lang="en-US" baseline="30000" smtClean="0"/>
              <a:t>st</a:t>
            </a:r>
            <a:r>
              <a:rPr lang="en-US" smtClean="0"/>
              <a:t> – mid 1</a:t>
            </a:r>
            <a:r>
              <a:rPr lang="en-US" baseline="30000" smtClean="0"/>
              <a:t>st</a:t>
            </a:r>
            <a:r>
              <a:rPr lang="en-US" smtClean="0"/>
              <a:t>)</a:t>
            </a:r>
          </a:p>
          <a:p>
            <a:pPr lvl="1" eaLnBrk="1" hangingPunct="1"/>
            <a:r>
              <a:rPr lang="en-US" smtClean="0"/>
              <a:t>Guided Reading Lesson</a:t>
            </a:r>
          </a:p>
          <a:p>
            <a:pPr lvl="2" eaLnBrk="1" hangingPunct="1"/>
            <a:r>
              <a:rPr lang="en-US" smtClean="0"/>
              <a:t>Introduction</a:t>
            </a:r>
          </a:p>
          <a:p>
            <a:pPr lvl="2" eaLnBrk="1" hangingPunct="1"/>
            <a:r>
              <a:rPr lang="en-US" smtClean="0"/>
              <a:t>Connection (Background Knowledge)</a:t>
            </a:r>
          </a:p>
          <a:p>
            <a:pPr lvl="2" eaLnBrk="1" hangingPunct="1"/>
            <a:r>
              <a:rPr lang="en-US" smtClean="0"/>
              <a:t>Preview (Picture/Text Walk)</a:t>
            </a:r>
          </a:p>
          <a:p>
            <a:pPr lvl="2" eaLnBrk="1" hangingPunct="1"/>
            <a:r>
              <a:rPr lang="en-US" smtClean="0"/>
              <a:t>Students whisper read while teacher prompts/coaches</a:t>
            </a:r>
          </a:p>
          <a:p>
            <a:pPr lvl="2" eaLnBrk="1" hangingPunct="1"/>
            <a:r>
              <a:rPr lang="en-US" smtClean="0"/>
              <a:t>Reflect on strategy use, retell story</a:t>
            </a:r>
          </a:p>
          <a:p>
            <a:pPr lvl="2" eaLnBrk="1" hangingPunct="1"/>
            <a:r>
              <a:rPr lang="en-US" smtClean="0"/>
              <a:t>Focus on phonics, making meaning from text, using reading strategies, metacognitive strategies, and story structure.</a:t>
            </a:r>
          </a:p>
          <a:p>
            <a:pPr lvl="1" eaLnBrk="1" hangingPunct="1"/>
            <a:endParaRPr lang="en-US" smtClean="0"/>
          </a:p>
          <a:p>
            <a:pPr lvl="1" eaLnBrk="1" hangingPunct="1"/>
            <a:endParaRPr lang="en-US"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1279525" y="685800"/>
            <a:ext cx="5257800" cy="5440363"/>
          </a:xfrm>
        </p:spPr>
        <p:txBody>
          <a:bodyPr/>
          <a:lstStyle/>
          <a:p>
            <a:pPr eaLnBrk="1" hangingPunct="1"/>
            <a:r>
              <a:rPr lang="en-US" smtClean="0"/>
              <a:t>Transitional (mid 1</a:t>
            </a:r>
            <a:r>
              <a:rPr lang="en-US" baseline="30000" smtClean="0"/>
              <a:t>st</a:t>
            </a:r>
            <a:r>
              <a:rPr lang="en-US" smtClean="0"/>
              <a:t> – late 1</a:t>
            </a:r>
            <a:r>
              <a:rPr lang="en-US" baseline="30000" smtClean="0"/>
              <a:t>st</a:t>
            </a:r>
            <a:r>
              <a:rPr lang="en-US" smtClean="0"/>
              <a:t>)</a:t>
            </a:r>
          </a:p>
          <a:p>
            <a:pPr lvl="1" eaLnBrk="1" hangingPunct="1"/>
            <a:r>
              <a:rPr lang="en-US" smtClean="0"/>
              <a:t>Guided Reading</a:t>
            </a:r>
          </a:p>
          <a:p>
            <a:pPr lvl="2" eaLnBrk="1" hangingPunct="1"/>
            <a:r>
              <a:rPr lang="en-US" smtClean="0"/>
              <a:t>Introduction</a:t>
            </a:r>
          </a:p>
          <a:p>
            <a:pPr lvl="3" eaLnBrk="1" hangingPunct="1"/>
            <a:r>
              <a:rPr lang="en-US" smtClean="0"/>
              <a:t>Summary Statement</a:t>
            </a:r>
          </a:p>
          <a:p>
            <a:pPr lvl="3" eaLnBrk="1" hangingPunct="1"/>
            <a:r>
              <a:rPr lang="en-US" smtClean="0"/>
              <a:t>Connection to other text</a:t>
            </a:r>
          </a:p>
          <a:p>
            <a:pPr lvl="2" eaLnBrk="1" hangingPunct="1"/>
            <a:r>
              <a:rPr lang="en-US" smtClean="0"/>
              <a:t>Short Preview (Text/Picture Walk) </a:t>
            </a:r>
          </a:p>
          <a:p>
            <a:pPr lvl="2" eaLnBrk="1" hangingPunct="1"/>
            <a:r>
              <a:rPr lang="en-US" smtClean="0"/>
              <a:t>Set Purpose for Reading</a:t>
            </a:r>
          </a:p>
          <a:p>
            <a:pPr lvl="2" eaLnBrk="1" hangingPunct="1"/>
            <a:r>
              <a:rPr lang="en-US" smtClean="0"/>
              <a:t>Whisper reading, silent reading</a:t>
            </a:r>
          </a:p>
          <a:p>
            <a:pPr lvl="2" eaLnBrk="1" hangingPunct="1"/>
            <a:r>
              <a:rPr lang="en-US" smtClean="0"/>
              <a:t>Retelling or literary response</a:t>
            </a:r>
          </a:p>
          <a:p>
            <a:pPr lvl="2" eaLnBrk="1" hangingPunct="1"/>
            <a:r>
              <a:rPr lang="en-US" smtClean="0"/>
              <a:t>Focus on strategies (word solving and comprehension), fluency</a:t>
            </a:r>
          </a:p>
          <a:p>
            <a:pPr lvl="2" eaLnBrk="1" hangingPunct="1"/>
            <a:endParaRPr lang="en-US"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1"/>
          </p:nvPr>
        </p:nvSpPr>
        <p:spPr>
          <a:xfrm>
            <a:off x="1279525" y="838200"/>
            <a:ext cx="5257800" cy="5287963"/>
          </a:xfrm>
        </p:spPr>
        <p:txBody>
          <a:bodyPr/>
          <a:lstStyle/>
          <a:p>
            <a:pPr eaLnBrk="1" hangingPunct="1"/>
            <a:r>
              <a:rPr lang="en-US" smtClean="0"/>
              <a:t>Fluent (end of 1</a:t>
            </a:r>
            <a:r>
              <a:rPr lang="en-US" baseline="30000" smtClean="0"/>
              <a:t>st</a:t>
            </a:r>
            <a:r>
              <a:rPr lang="en-US" smtClean="0"/>
              <a:t> – 3</a:t>
            </a:r>
            <a:r>
              <a:rPr lang="en-US" baseline="30000" smtClean="0"/>
              <a:t>rd</a:t>
            </a:r>
            <a:r>
              <a:rPr lang="en-US" smtClean="0"/>
              <a:t>)</a:t>
            </a:r>
          </a:p>
          <a:p>
            <a:pPr lvl="1" eaLnBrk="1" hangingPunct="1"/>
            <a:r>
              <a:rPr lang="en-US" smtClean="0"/>
              <a:t>Guided Reading</a:t>
            </a:r>
          </a:p>
          <a:p>
            <a:pPr lvl="2" eaLnBrk="1" hangingPunct="1"/>
            <a:r>
              <a:rPr lang="en-US" smtClean="0"/>
              <a:t>Summary Statement</a:t>
            </a:r>
          </a:p>
          <a:p>
            <a:pPr lvl="2" eaLnBrk="1" hangingPunct="1"/>
            <a:r>
              <a:rPr lang="en-US" smtClean="0"/>
              <a:t>Personal Connection</a:t>
            </a:r>
          </a:p>
          <a:p>
            <a:pPr lvl="2" eaLnBrk="1" hangingPunct="1"/>
            <a:r>
              <a:rPr lang="en-US" smtClean="0"/>
              <a:t>Assign chunks of text or whole text to read for a purpose</a:t>
            </a:r>
          </a:p>
          <a:p>
            <a:pPr lvl="3" eaLnBrk="1" hangingPunct="1"/>
            <a:r>
              <a:rPr lang="en-US" smtClean="0"/>
              <a:t>Silent reading </a:t>
            </a:r>
          </a:p>
          <a:p>
            <a:pPr lvl="2" eaLnBrk="1" hangingPunct="1"/>
            <a:r>
              <a:rPr lang="en-US" smtClean="0"/>
              <a:t>Literary Response or other follow-up</a:t>
            </a:r>
          </a:p>
          <a:p>
            <a:pPr lvl="2" eaLnBrk="1" hangingPunct="1"/>
            <a:r>
              <a:rPr lang="en-US" smtClean="0"/>
              <a:t>Focus on comprehension strategies, genre characteristics, supporting ideas with evidence from the text…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371600" y="762000"/>
            <a:ext cx="6994525" cy="838200"/>
          </a:xfrm>
        </p:spPr>
        <p:txBody>
          <a:bodyPr/>
          <a:lstStyle/>
          <a:p>
            <a:pPr eaLnBrk="1" hangingPunct="1"/>
            <a:r>
              <a:rPr lang="en-US" sz="3200" b="1" smtClean="0"/>
              <a:t>5 Essential Components of Effective Reading Instruction</a:t>
            </a:r>
            <a:r>
              <a:rPr lang="en-US" sz="3200" smtClean="0"/>
              <a:t/>
            </a:r>
            <a:br>
              <a:rPr lang="en-US" sz="3200" smtClean="0"/>
            </a:br>
            <a:r>
              <a:rPr lang="en-US" sz="1800" smtClean="0"/>
              <a:t>(National Reading Panel, 2000</a:t>
            </a:r>
          </a:p>
        </p:txBody>
      </p:sp>
      <p:sp>
        <p:nvSpPr>
          <p:cNvPr id="46083" name="Rectangle 3"/>
          <p:cNvSpPr>
            <a:spLocks noGrp="1" noChangeArrowheads="1"/>
          </p:cNvSpPr>
          <p:nvPr>
            <p:ph type="body" idx="1"/>
          </p:nvPr>
        </p:nvSpPr>
        <p:spPr>
          <a:xfrm>
            <a:off x="1295400" y="2057400"/>
            <a:ext cx="5257800" cy="4297363"/>
          </a:xfrm>
        </p:spPr>
        <p:txBody>
          <a:bodyPr/>
          <a:lstStyle/>
          <a:p>
            <a:pPr marL="533400" indent="-533400" eaLnBrk="1" hangingPunct="1"/>
            <a:r>
              <a:rPr lang="en-US" b="1" smtClean="0"/>
              <a:t>Phonemic Awareness</a:t>
            </a:r>
            <a:endParaRPr lang="en-US" smtClean="0"/>
          </a:p>
          <a:p>
            <a:pPr marL="914400" lvl="1" indent="-457200" eaLnBrk="1" hangingPunct="1"/>
            <a:r>
              <a:rPr lang="en-US" smtClean="0"/>
              <a:t>Isolating phonemes</a:t>
            </a:r>
          </a:p>
          <a:p>
            <a:pPr marL="914400" lvl="1" indent="-457200" eaLnBrk="1" hangingPunct="1"/>
            <a:r>
              <a:rPr lang="en-US" smtClean="0"/>
              <a:t>Blending onset-rimes</a:t>
            </a:r>
          </a:p>
          <a:p>
            <a:pPr marL="914400" lvl="1" indent="-457200" eaLnBrk="1" hangingPunct="1"/>
            <a:r>
              <a:rPr lang="en-US" smtClean="0"/>
              <a:t>Blending phonemes</a:t>
            </a:r>
          </a:p>
          <a:p>
            <a:pPr marL="914400" lvl="1" indent="-457200" eaLnBrk="1" hangingPunct="1"/>
            <a:r>
              <a:rPr lang="en-US" smtClean="0"/>
              <a:t>Deleting phonemes</a:t>
            </a:r>
          </a:p>
          <a:p>
            <a:pPr marL="914400" lvl="1" indent="-457200" eaLnBrk="1" hangingPunct="1"/>
            <a:r>
              <a:rPr lang="en-US" smtClean="0"/>
              <a:t>Segmenting words into phonemes</a:t>
            </a:r>
          </a:p>
          <a:p>
            <a:pPr marL="914400" lvl="1" indent="-457200" eaLnBrk="1" hangingPunct="1"/>
            <a:r>
              <a:rPr lang="en-US" smtClean="0"/>
              <a:t>Adding phonemes</a:t>
            </a:r>
          </a:p>
          <a:p>
            <a:pPr marL="914400" lvl="1" indent="-457200" eaLnBrk="1" hangingPunct="1"/>
            <a:r>
              <a:rPr lang="en-US" smtClean="0"/>
              <a:t>Substituting phoneme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body" idx="1"/>
          </p:nvPr>
        </p:nvSpPr>
        <p:spPr>
          <a:xfrm>
            <a:off x="1295400" y="1219200"/>
            <a:ext cx="5257800" cy="5211763"/>
          </a:xfrm>
        </p:spPr>
        <p:txBody>
          <a:bodyPr/>
          <a:lstStyle/>
          <a:p>
            <a:pPr marL="533400" indent="-533400" eaLnBrk="1" hangingPunct="1"/>
            <a:r>
              <a:rPr lang="en-US" b="1" smtClean="0"/>
              <a:t>Phonics</a:t>
            </a:r>
            <a:endParaRPr lang="en-US" smtClean="0"/>
          </a:p>
          <a:p>
            <a:pPr marL="914400" lvl="1" indent="-457200" eaLnBrk="1" hangingPunct="1"/>
            <a:r>
              <a:rPr lang="en-US" smtClean="0"/>
              <a:t>systematic</a:t>
            </a:r>
          </a:p>
          <a:p>
            <a:pPr marL="914400" lvl="1" indent="-457200" eaLnBrk="1" hangingPunct="1"/>
            <a:r>
              <a:rPr lang="en-US" smtClean="0"/>
              <a:t>best gains if inititated early (K-1)</a:t>
            </a:r>
          </a:p>
          <a:p>
            <a:pPr marL="914400" lvl="1" indent="-457200" eaLnBrk="1" hangingPunct="1"/>
            <a:r>
              <a:rPr lang="en-US" smtClean="0"/>
              <a:t>improves comprehension and greatly impacts word recognition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body" idx="1"/>
          </p:nvPr>
        </p:nvSpPr>
        <p:spPr/>
        <p:txBody>
          <a:bodyPr/>
          <a:lstStyle/>
          <a:p>
            <a:pPr marL="533400" indent="-533400" eaLnBrk="1" hangingPunct="1"/>
            <a:r>
              <a:rPr lang="en-US" b="1" smtClean="0"/>
              <a:t>Fluency with Words and Text</a:t>
            </a:r>
            <a:endParaRPr lang="en-US" smtClean="0"/>
          </a:p>
          <a:p>
            <a:pPr marL="914400" lvl="1" indent="-457200" eaLnBrk="1" hangingPunct="1"/>
            <a:r>
              <a:rPr lang="en-US" smtClean="0"/>
              <a:t>Accurate automatic word recognition</a:t>
            </a:r>
          </a:p>
          <a:p>
            <a:pPr marL="914400" lvl="1" indent="-457200" eaLnBrk="1" hangingPunct="1"/>
            <a:r>
              <a:rPr lang="en-US" smtClean="0"/>
              <a:t>grouping words into meaningful phrases</a:t>
            </a:r>
          </a:p>
          <a:p>
            <a:pPr marL="914400" lvl="1" indent="-457200" eaLnBrk="1" hangingPunct="1"/>
            <a:r>
              <a:rPr lang="en-US" smtClean="0"/>
              <a:t>reading with expression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a:xfrm>
            <a:off x="1279525" y="1295400"/>
            <a:ext cx="5257800" cy="4830763"/>
          </a:xfrm>
        </p:spPr>
        <p:txBody>
          <a:bodyPr/>
          <a:lstStyle/>
          <a:p>
            <a:pPr marL="533400" indent="-533400" eaLnBrk="1" hangingPunct="1"/>
            <a:r>
              <a:rPr lang="en-US" b="1" smtClean="0"/>
              <a:t>Vocabulary</a:t>
            </a:r>
            <a:endParaRPr lang="en-US" smtClean="0"/>
          </a:p>
          <a:p>
            <a:pPr marL="914400" lvl="1" indent="-457200" eaLnBrk="1" hangingPunct="1"/>
            <a:r>
              <a:rPr lang="en-US" smtClean="0"/>
              <a:t>Listening</a:t>
            </a:r>
          </a:p>
          <a:p>
            <a:pPr marL="914400" lvl="1" indent="-457200" eaLnBrk="1" hangingPunct="1"/>
            <a:r>
              <a:rPr lang="en-US" smtClean="0"/>
              <a:t>Speaking</a:t>
            </a:r>
          </a:p>
          <a:p>
            <a:pPr marL="914400" lvl="1" indent="-457200" eaLnBrk="1" hangingPunct="1"/>
            <a:r>
              <a:rPr lang="en-US" smtClean="0"/>
              <a:t>Reading</a:t>
            </a:r>
          </a:p>
          <a:p>
            <a:pPr marL="914400" lvl="1" indent="-457200" eaLnBrk="1" hangingPunct="1"/>
            <a:r>
              <a:rPr lang="en-US" smtClean="0"/>
              <a:t>Writing</a:t>
            </a:r>
          </a:p>
          <a:p>
            <a:pPr marL="914400" lvl="1" indent="-457200" eaLnBrk="1" hangingPunct="1"/>
            <a:endParaRPr lang="en-US" smtClean="0"/>
          </a:p>
          <a:p>
            <a:pPr marL="533400" indent="-533400" eaLnBrk="1" hangingPunct="1"/>
            <a:r>
              <a:rPr lang="en-US" b="1" smtClean="0"/>
              <a:t>Comprehension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219200" y="533400"/>
            <a:ext cx="7026275" cy="533400"/>
          </a:xfrm>
        </p:spPr>
        <p:txBody>
          <a:bodyPr/>
          <a:lstStyle/>
          <a:p>
            <a:pPr eaLnBrk="1" hangingPunct="1"/>
            <a:r>
              <a:rPr lang="en-US" sz="3200" b="1" smtClean="0"/>
              <a:t>Strategies for Comprehension</a:t>
            </a:r>
          </a:p>
        </p:txBody>
      </p:sp>
      <p:sp>
        <p:nvSpPr>
          <p:cNvPr id="50179" name="Rectangle 3"/>
          <p:cNvSpPr>
            <a:spLocks noGrp="1" noChangeArrowheads="1"/>
          </p:cNvSpPr>
          <p:nvPr>
            <p:ph type="body" idx="1"/>
          </p:nvPr>
        </p:nvSpPr>
        <p:spPr>
          <a:xfrm>
            <a:off x="1143000" y="1219200"/>
            <a:ext cx="5410200" cy="5181600"/>
          </a:xfrm>
        </p:spPr>
        <p:txBody>
          <a:bodyPr/>
          <a:lstStyle/>
          <a:p>
            <a:pPr eaLnBrk="1" hangingPunct="1">
              <a:lnSpc>
                <a:spcPct val="80000"/>
              </a:lnSpc>
            </a:pPr>
            <a:r>
              <a:rPr lang="en-US" sz="1600" b="1" smtClean="0"/>
              <a:t>Make Connections</a:t>
            </a:r>
          </a:p>
          <a:p>
            <a:pPr lvl="1" eaLnBrk="1" hangingPunct="1">
              <a:lnSpc>
                <a:spcPct val="80000"/>
              </a:lnSpc>
            </a:pPr>
            <a:r>
              <a:rPr lang="en-US" sz="1400" smtClean="0"/>
              <a:t>Activate prior knowledge through text-to-self, text-to-text, and text-to-world connections.</a:t>
            </a:r>
          </a:p>
          <a:p>
            <a:pPr eaLnBrk="1" hangingPunct="1">
              <a:lnSpc>
                <a:spcPct val="80000"/>
              </a:lnSpc>
            </a:pPr>
            <a:r>
              <a:rPr lang="en-US" sz="1600" b="1" smtClean="0"/>
              <a:t>Visualize</a:t>
            </a:r>
          </a:p>
          <a:p>
            <a:pPr lvl="1" eaLnBrk="1" hangingPunct="1">
              <a:lnSpc>
                <a:spcPct val="80000"/>
              </a:lnSpc>
            </a:pPr>
            <a:r>
              <a:rPr lang="en-US" sz="1400" smtClean="0"/>
              <a:t>Make a picture in your mind about what you’ve read.</a:t>
            </a:r>
          </a:p>
          <a:p>
            <a:pPr eaLnBrk="1" hangingPunct="1">
              <a:lnSpc>
                <a:spcPct val="80000"/>
              </a:lnSpc>
            </a:pPr>
            <a:r>
              <a:rPr lang="en-US" sz="1600" b="1" smtClean="0"/>
              <a:t>Question</a:t>
            </a:r>
          </a:p>
          <a:p>
            <a:pPr lvl="1" eaLnBrk="1" hangingPunct="1">
              <a:lnSpc>
                <a:spcPct val="80000"/>
              </a:lnSpc>
            </a:pPr>
            <a:r>
              <a:rPr lang="en-US" sz="1400" smtClean="0"/>
              <a:t>Ask questions of the author, self, and text.</a:t>
            </a:r>
          </a:p>
          <a:p>
            <a:pPr eaLnBrk="1" hangingPunct="1">
              <a:lnSpc>
                <a:spcPct val="80000"/>
              </a:lnSpc>
            </a:pPr>
            <a:r>
              <a:rPr lang="en-US" sz="1600" b="1" smtClean="0"/>
              <a:t>Predict</a:t>
            </a:r>
          </a:p>
          <a:p>
            <a:pPr lvl="1" eaLnBrk="1" hangingPunct="1">
              <a:lnSpc>
                <a:spcPct val="80000"/>
              </a:lnSpc>
            </a:pPr>
            <a:r>
              <a:rPr lang="en-US" sz="1400" smtClean="0"/>
              <a:t>Make predictions about what will happen in the text.</a:t>
            </a:r>
          </a:p>
          <a:p>
            <a:pPr eaLnBrk="1" hangingPunct="1">
              <a:lnSpc>
                <a:spcPct val="80000"/>
              </a:lnSpc>
            </a:pPr>
            <a:r>
              <a:rPr lang="en-US" sz="1600" b="1" smtClean="0"/>
              <a:t>Infer</a:t>
            </a:r>
          </a:p>
          <a:p>
            <a:pPr lvl="1" eaLnBrk="1" hangingPunct="1">
              <a:lnSpc>
                <a:spcPct val="80000"/>
              </a:lnSpc>
            </a:pPr>
            <a:r>
              <a:rPr lang="en-US" sz="1400" smtClean="0"/>
              <a:t>Go beyond the words to think about what is implied but not stated.</a:t>
            </a:r>
          </a:p>
          <a:p>
            <a:pPr eaLnBrk="1" hangingPunct="1">
              <a:lnSpc>
                <a:spcPct val="80000"/>
              </a:lnSpc>
            </a:pPr>
            <a:r>
              <a:rPr lang="en-US" sz="1600" b="1" smtClean="0"/>
              <a:t>Determine Importance</a:t>
            </a:r>
          </a:p>
          <a:p>
            <a:pPr lvl="1" eaLnBrk="1" hangingPunct="1">
              <a:lnSpc>
                <a:spcPct val="80000"/>
              </a:lnSpc>
            </a:pPr>
            <a:r>
              <a:rPr lang="en-US" sz="1400" smtClean="0"/>
              <a:t>Distinguish main ideas from details.</a:t>
            </a:r>
          </a:p>
          <a:p>
            <a:pPr eaLnBrk="1" hangingPunct="1">
              <a:lnSpc>
                <a:spcPct val="80000"/>
              </a:lnSpc>
            </a:pPr>
            <a:r>
              <a:rPr lang="en-US" sz="1600" b="1" smtClean="0"/>
              <a:t>Summarize</a:t>
            </a:r>
          </a:p>
          <a:p>
            <a:pPr lvl="1" eaLnBrk="1" hangingPunct="1">
              <a:lnSpc>
                <a:spcPct val="80000"/>
              </a:lnSpc>
            </a:pPr>
            <a:r>
              <a:rPr lang="en-US" sz="1400" smtClean="0"/>
              <a:t>Organize important information that tells the general idea of the text.</a:t>
            </a:r>
          </a:p>
          <a:p>
            <a:pPr eaLnBrk="1" hangingPunct="1">
              <a:lnSpc>
                <a:spcPct val="80000"/>
              </a:lnSpc>
            </a:pPr>
            <a:r>
              <a:rPr lang="en-US" sz="1600" b="1" smtClean="0"/>
              <a:t>Synthesize</a:t>
            </a:r>
          </a:p>
          <a:p>
            <a:pPr lvl="1" eaLnBrk="1" hangingPunct="1">
              <a:lnSpc>
                <a:spcPct val="80000"/>
              </a:lnSpc>
            </a:pPr>
            <a:r>
              <a:rPr lang="en-US" sz="1400" smtClean="0"/>
              <a:t>Integrate words and ideas from the text with the personal thoughts of the reader to gain new insights.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z="3200" b="1" smtClean="0"/>
              <a:t>Strategies for Navigating Through Informational Text</a:t>
            </a:r>
          </a:p>
        </p:txBody>
      </p:sp>
      <p:sp>
        <p:nvSpPr>
          <p:cNvPr id="51203" name="Rectangle 3"/>
          <p:cNvSpPr>
            <a:spLocks noGrp="1" noChangeArrowheads="1"/>
          </p:cNvSpPr>
          <p:nvPr>
            <p:ph type="body" idx="1"/>
          </p:nvPr>
        </p:nvSpPr>
        <p:spPr>
          <a:xfrm>
            <a:off x="1279525" y="1600200"/>
            <a:ext cx="5807075" cy="4876800"/>
          </a:xfrm>
        </p:spPr>
        <p:txBody>
          <a:bodyPr/>
          <a:lstStyle/>
          <a:p>
            <a:pPr eaLnBrk="1" hangingPunct="1"/>
            <a:r>
              <a:rPr lang="en-US" smtClean="0"/>
              <a:t>Students need to learn how to navigate through the text using some or all of the following text features:</a:t>
            </a:r>
          </a:p>
          <a:p>
            <a:pPr lvl="1" eaLnBrk="1" hangingPunct="1">
              <a:buFontTx/>
              <a:buNone/>
            </a:pPr>
            <a:r>
              <a:rPr lang="en-US" i="1" smtClean="0"/>
              <a:t>	Bold print, colored print, italics, titles, titles, introduction, headings, labels, captions, bullets, index, diagrams, magnifications, photographs, tables, glossary, charts, timelines, maps, table of contents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79525" y="685800"/>
            <a:ext cx="7086600" cy="685800"/>
          </a:xfrm>
        </p:spPr>
        <p:txBody>
          <a:bodyPr/>
          <a:lstStyle/>
          <a:p>
            <a:pPr eaLnBrk="1" hangingPunct="1"/>
            <a:r>
              <a:rPr lang="en-US" b="1" smtClean="0"/>
              <a:t>MODULE  TWO OUTCOMES</a:t>
            </a:r>
          </a:p>
        </p:txBody>
      </p:sp>
      <p:sp>
        <p:nvSpPr>
          <p:cNvPr id="7171" name="Rectangle 3"/>
          <p:cNvSpPr>
            <a:spLocks noGrp="1" noChangeArrowheads="1"/>
          </p:cNvSpPr>
          <p:nvPr>
            <p:ph type="body" idx="1"/>
          </p:nvPr>
        </p:nvSpPr>
        <p:spPr>
          <a:xfrm>
            <a:off x="914400" y="1600200"/>
            <a:ext cx="8229600" cy="5257800"/>
          </a:xfrm>
        </p:spPr>
        <p:txBody>
          <a:bodyPr/>
          <a:lstStyle/>
          <a:p>
            <a:pPr eaLnBrk="1" hangingPunct="1">
              <a:buFontTx/>
              <a:buNone/>
            </a:pPr>
            <a:r>
              <a:rPr lang="en-US" sz="2400" smtClean="0"/>
              <a:t>By the end of today’s session, you will…</a:t>
            </a:r>
          </a:p>
          <a:p>
            <a:pPr eaLnBrk="1" hangingPunct="1"/>
            <a:r>
              <a:rPr lang="en-US" sz="2400" smtClean="0"/>
              <a:t>Understand small group reading instruction and how it fits into the language arts series</a:t>
            </a:r>
          </a:p>
          <a:p>
            <a:pPr eaLnBrk="1" hangingPunct="1"/>
            <a:r>
              <a:rPr lang="en-US" sz="2400" smtClean="0"/>
              <a:t>Understand how each component of the lesson benefits the reader</a:t>
            </a:r>
          </a:p>
          <a:p>
            <a:pPr eaLnBrk="1" hangingPunct="1"/>
            <a:r>
              <a:rPr lang="en-US" sz="2400" smtClean="0"/>
              <a:t>Utilize materials from the language arts series when working with a small group</a:t>
            </a:r>
          </a:p>
          <a:p>
            <a:pPr eaLnBrk="1" hangingPunct="1"/>
            <a:r>
              <a:rPr lang="en-US" sz="2400" smtClean="0"/>
              <a:t>Differentiate instruction based on the assessed needs of students and current research in reading</a:t>
            </a:r>
          </a:p>
          <a:p>
            <a:pPr eaLnBrk="1" hangingPunct="1"/>
            <a:r>
              <a:rPr lang="en-US" sz="2400" smtClean="0"/>
              <a:t>Understand the variety of ways teachers support reading during the small group lesson</a:t>
            </a:r>
          </a:p>
          <a:p>
            <a:pPr eaLnBrk="1" hangingPunct="1">
              <a:buFontTx/>
              <a:buNone/>
            </a:pPr>
            <a:endParaRPr lang="en-US" sz="240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b="1" smtClean="0"/>
              <a:t>Reading Strategies</a:t>
            </a:r>
            <a:endParaRPr lang="en-US" sz="2800" b="1" smtClean="0"/>
          </a:p>
        </p:txBody>
      </p:sp>
      <p:sp>
        <p:nvSpPr>
          <p:cNvPr id="52227" name="AutoShape 17"/>
          <p:cNvSpPr>
            <a:spLocks noChangeArrowheads="1"/>
          </p:cNvSpPr>
          <p:nvPr/>
        </p:nvSpPr>
        <p:spPr bwMode="auto">
          <a:xfrm>
            <a:off x="1295400" y="1676400"/>
            <a:ext cx="5029200" cy="44196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2228" name="Line 18"/>
          <p:cNvSpPr>
            <a:spLocks noChangeShapeType="1"/>
          </p:cNvSpPr>
          <p:nvPr/>
        </p:nvSpPr>
        <p:spPr bwMode="auto">
          <a:xfrm>
            <a:off x="3200400" y="2819400"/>
            <a:ext cx="1219200" cy="0"/>
          </a:xfrm>
          <a:prstGeom prst="line">
            <a:avLst/>
          </a:prstGeom>
          <a:noFill/>
          <a:ln w="9525">
            <a:solidFill>
              <a:schemeClr val="tx1"/>
            </a:solidFill>
            <a:round/>
            <a:headEnd/>
            <a:tailEnd/>
          </a:ln>
        </p:spPr>
        <p:txBody>
          <a:bodyPr/>
          <a:lstStyle/>
          <a:p>
            <a:endParaRPr lang="en-US"/>
          </a:p>
        </p:txBody>
      </p:sp>
      <p:sp>
        <p:nvSpPr>
          <p:cNvPr id="52229" name="Line 19"/>
          <p:cNvSpPr>
            <a:spLocks noChangeShapeType="1"/>
          </p:cNvSpPr>
          <p:nvPr/>
        </p:nvSpPr>
        <p:spPr bwMode="auto">
          <a:xfrm>
            <a:off x="2667000" y="3581400"/>
            <a:ext cx="2209800" cy="0"/>
          </a:xfrm>
          <a:prstGeom prst="line">
            <a:avLst/>
          </a:prstGeom>
          <a:noFill/>
          <a:ln w="9525">
            <a:solidFill>
              <a:schemeClr val="tx1"/>
            </a:solidFill>
            <a:round/>
            <a:headEnd/>
            <a:tailEnd/>
          </a:ln>
        </p:spPr>
        <p:txBody>
          <a:bodyPr/>
          <a:lstStyle/>
          <a:p>
            <a:endParaRPr lang="en-US"/>
          </a:p>
        </p:txBody>
      </p:sp>
      <p:sp>
        <p:nvSpPr>
          <p:cNvPr id="52230" name="Line 20"/>
          <p:cNvSpPr>
            <a:spLocks noChangeShapeType="1"/>
          </p:cNvSpPr>
          <p:nvPr/>
        </p:nvSpPr>
        <p:spPr bwMode="auto">
          <a:xfrm>
            <a:off x="2362200" y="4191000"/>
            <a:ext cx="2895600" cy="0"/>
          </a:xfrm>
          <a:prstGeom prst="line">
            <a:avLst/>
          </a:prstGeom>
          <a:noFill/>
          <a:ln w="9525">
            <a:solidFill>
              <a:schemeClr val="tx1"/>
            </a:solidFill>
            <a:round/>
            <a:headEnd/>
            <a:tailEnd/>
          </a:ln>
        </p:spPr>
        <p:txBody>
          <a:bodyPr/>
          <a:lstStyle/>
          <a:p>
            <a:endParaRPr lang="en-US"/>
          </a:p>
        </p:txBody>
      </p:sp>
      <p:sp>
        <p:nvSpPr>
          <p:cNvPr id="52231" name="Line 21"/>
          <p:cNvSpPr>
            <a:spLocks noChangeShapeType="1"/>
          </p:cNvSpPr>
          <p:nvPr/>
        </p:nvSpPr>
        <p:spPr bwMode="auto">
          <a:xfrm>
            <a:off x="1828800" y="5105400"/>
            <a:ext cx="3962400" cy="0"/>
          </a:xfrm>
          <a:prstGeom prst="line">
            <a:avLst/>
          </a:prstGeom>
          <a:noFill/>
          <a:ln w="9525">
            <a:solidFill>
              <a:schemeClr val="tx1"/>
            </a:solidFill>
            <a:round/>
            <a:headEnd/>
            <a:tailEnd/>
          </a:ln>
        </p:spPr>
        <p:txBody>
          <a:bodyPr/>
          <a:lstStyle/>
          <a:p>
            <a:endParaRPr lang="en-US"/>
          </a:p>
        </p:txBody>
      </p:sp>
      <p:sp>
        <p:nvSpPr>
          <p:cNvPr id="52232" name="Line 22"/>
          <p:cNvSpPr>
            <a:spLocks noChangeShapeType="1"/>
          </p:cNvSpPr>
          <p:nvPr/>
        </p:nvSpPr>
        <p:spPr bwMode="auto">
          <a:xfrm>
            <a:off x="3810000" y="2819400"/>
            <a:ext cx="0" cy="1371600"/>
          </a:xfrm>
          <a:prstGeom prst="line">
            <a:avLst/>
          </a:prstGeom>
          <a:noFill/>
          <a:ln w="9525">
            <a:solidFill>
              <a:schemeClr val="tx1"/>
            </a:solidFill>
            <a:round/>
            <a:headEnd/>
            <a:tailEnd/>
          </a:ln>
        </p:spPr>
        <p:txBody>
          <a:bodyPr/>
          <a:lstStyle/>
          <a:p>
            <a:endParaRPr lang="en-US"/>
          </a:p>
        </p:txBody>
      </p:sp>
      <p:sp>
        <p:nvSpPr>
          <p:cNvPr id="52233" name="Line 23"/>
          <p:cNvSpPr>
            <a:spLocks noChangeShapeType="1"/>
          </p:cNvSpPr>
          <p:nvPr/>
        </p:nvSpPr>
        <p:spPr bwMode="auto">
          <a:xfrm>
            <a:off x="3810000" y="5105400"/>
            <a:ext cx="0" cy="990600"/>
          </a:xfrm>
          <a:prstGeom prst="line">
            <a:avLst/>
          </a:prstGeom>
          <a:noFill/>
          <a:ln w="9525">
            <a:solidFill>
              <a:schemeClr val="tx1"/>
            </a:solidFill>
            <a:round/>
            <a:headEnd/>
            <a:tailEnd/>
          </a:ln>
        </p:spPr>
        <p:txBody>
          <a:bodyPr/>
          <a:lstStyle/>
          <a:p>
            <a:endParaRPr lang="en-US"/>
          </a:p>
        </p:txBody>
      </p:sp>
      <p:sp>
        <p:nvSpPr>
          <p:cNvPr id="52234" name="Line 24"/>
          <p:cNvSpPr>
            <a:spLocks noChangeShapeType="1"/>
          </p:cNvSpPr>
          <p:nvPr/>
        </p:nvSpPr>
        <p:spPr bwMode="auto">
          <a:xfrm>
            <a:off x="2590800" y="5105400"/>
            <a:ext cx="0" cy="990600"/>
          </a:xfrm>
          <a:prstGeom prst="line">
            <a:avLst/>
          </a:prstGeom>
          <a:noFill/>
          <a:ln w="9525">
            <a:solidFill>
              <a:schemeClr val="tx1"/>
            </a:solidFill>
            <a:round/>
            <a:headEnd/>
            <a:tailEnd/>
          </a:ln>
        </p:spPr>
        <p:txBody>
          <a:bodyPr/>
          <a:lstStyle/>
          <a:p>
            <a:endParaRPr lang="en-US"/>
          </a:p>
        </p:txBody>
      </p:sp>
      <p:sp>
        <p:nvSpPr>
          <p:cNvPr id="52235" name="Line 25"/>
          <p:cNvSpPr>
            <a:spLocks noChangeShapeType="1"/>
          </p:cNvSpPr>
          <p:nvPr/>
        </p:nvSpPr>
        <p:spPr bwMode="auto">
          <a:xfrm>
            <a:off x="4800600" y="5105400"/>
            <a:ext cx="0" cy="990600"/>
          </a:xfrm>
          <a:prstGeom prst="line">
            <a:avLst/>
          </a:prstGeom>
          <a:noFill/>
          <a:ln w="9525">
            <a:solidFill>
              <a:schemeClr val="tx1"/>
            </a:solidFill>
            <a:round/>
            <a:headEnd/>
            <a:tailEnd/>
          </a:ln>
        </p:spPr>
        <p:txBody>
          <a:bodyPr/>
          <a:lstStyle/>
          <a:p>
            <a:endParaRPr lang="en-US"/>
          </a:p>
        </p:txBody>
      </p:sp>
      <p:sp>
        <p:nvSpPr>
          <p:cNvPr id="52236" name="Text Box 26"/>
          <p:cNvSpPr txBox="1">
            <a:spLocks noChangeArrowheads="1"/>
          </p:cNvSpPr>
          <p:nvPr/>
        </p:nvSpPr>
        <p:spPr bwMode="auto">
          <a:xfrm>
            <a:off x="3429000" y="2209800"/>
            <a:ext cx="1524000" cy="4730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Self-</a:t>
            </a:r>
          </a:p>
          <a:p>
            <a:pPr>
              <a:spcBef>
                <a:spcPct val="50000"/>
              </a:spcBef>
            </a:pPr>
            <a:r>
              <a:rPr lang="en-US" sz="1000">
                <a:latin typeface="Arial Black" pitchFamily="34" charset="0"/>
              </a:rPr>
              <a:t>Monitoring</a:t>
            </a:r>
          </a:p>
        </p:txBody>
      </p:sp>
      <p:sp>
        <p:nvSpPr>
          <p:cNvPr id="52237" name="Text Box 27"/>
          <p:cNvSpPr txBox="1">
            <a:spLocks noChangeArrowheads="1"/>
          </p:cNvSpPr>
          <p:nvPr/>
        </p:nvSpPr>
        <p:spPr bwMode="auto">
          <a:xfrm>
            <a:off x="2971800" y="3048000"/>
            <a:ext cx="990600" cy="3968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Cross-Checking</a:t>
            </a:r>
          </a:p>
        </p:txBody>
      </p:sp>
      <p:sp>
        <p:nvSpPr>
          <p:cNvPr id="52238" name="Text Box 28"/>
          <p:cNvSpPr txBox="1">
            <a:spLocks noChangeArrowheads="1"/>
          </p:cNvSpPr>
          <p:nvPr/>
        </p:nvSpPr>
        <p:spPr bwMode="auto">
          <a:xfrm>
            <a:off x="3810000" y="3048000"/>
            <a:ext cx="990600" cy="3968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Self-Correcting</a:t>
            </a:r>
          </a:p>
        </p:txBody>
      </p:sp>
      <p:sp>
        <p:nvSpPr>
          <p:cNvPr id="52239" name="Text Box 29"/>
          <p:cNvSpPr txBox="1">
            <a:spLocks noChangeArrowheads="1"/>
          </p:cNvSpPr>
          <p:nvPr/>
        </p:nvSpPr>
        <p:spPr bwMode="auto">
          <a:xfrm>
            <a:off x="2743200" y="3581400"/>
            <a:ext cx="990600" cy="5492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Using Meaning Cues</a:t>
            </a:r>
          </a:p>
        </p:txBody>
      </p:sp>
      <p:sp>
        <p:nvSpPr>
          <p:cNvPr id="52240" name="Text Box 30"/>
          <p:cNvSpPr txBox="1">
            <a:spLocks noChangeArrowheads="1"/>
          </p:cNvSpPr>
          <p:nvPr/>
        </p:nvSpPr>
        <p:spPr bwMode="auto">
          <a:xfrm>
            <a:off x="3962400" y="3581400"/>
            <a:ext cx="838200" cy="5492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Using Structure Cues</a:t>
            </a:r>
          </a:p>
        </p:txBody>
      </p:sp>
      <p:sp>
        <p:nvSpPr>
          <p:cNvPr id="52241" name="Text Box 31"/>
          <p:cNvSpPr txBox="1">
            <a:spLocks noChangeArrowheads="1"/>
          </p:cNvSpPr>
          <p:nvPr/>
        </p:nvSpPr>
        <p:spPr bwMode="auto">
          <a:xfrm>
            <a:off x="2971800" y="4495800"/>
            <a:ext cx="1828800" cy="3968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Phonics/Decoding Strategy</a:t>
            </a:r>
          </a:p>
        </p:txBody>
      </p:sp>
      <p:sp>
        <p:nvSpPr>
          <p:cNvPr id="52242" name="Text Box 32"/>
          <p:cNvSpPr txBox="1">
            <a:spLocks noChangeArrowheads="1"/>
          </p:cNvSpPr>
          <p:nvPr/>
        </p:nvSpPr>
        <p:spPr bwMode="auto">
          <a:xfrm>
            <a:off x="1676400" y="5486400"/>
            <a:ext cx="914400" cy="3968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Directionality</a:t>
            </a:r>
          </a:p>
        </p:txBody>
      </p:sp>
      <p:sp>
        <p:nvSpPr>
          <p:cNvPr id="52243" name="Text Box 33"/>
          <p:cNvSpPr txBox="1">
            <a:spLocks noChangeArrowheads="1"/>
          </p:cNvSpPr>
          <p:nvPr/>
        </p:nvSpPr>
        <p:spPr bwMode="auto">
          <a:xfrm>
            <a:off x="2514600" y="5486400"/>
            <a:ext cx="1371600" cy="3968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One-to-One Correspondence</a:t>
            </a:r>
          </a:p>
        </p:txBody>
      </p:sp>
      <p:sp>
        <p:nvSpPr>
          <p:cNvPr id="52244" name="Text Box 34"/>
          <p:cNvSpPr txBox="1">
            <a:spLocks noChangeArrowheads="1"/>
          </p:cNvSpPr>
          <p:nvPr/>
        </p:nvSpPr>
        <p:spPr bwMode="auto">
          <a:xfrm>
            <a:off x="3886200" y="5410200"/>
            <a:ext cx="838200" cy="5492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Locating Known Words</a:t>
            </a:r>
          </a:p>
        </p:txBody>
      </p:sp>
      <p:sp>
        <p:nvSpPr>
          <p:cNvPr id="52245" name="Text Box 35"/>
          <p:cNvSpPr txBox="1">
            <a:spLocks noChangeArrowheads="1"/>
          </p:cNvSpPr>
          <p:nvPr/>
        </p:nvSpPr>
        <p:spPr bwMode="auto">
          <a:xfrm>
            <a:off x="4953000" y="5410200"/>
            <a:ext cx="914400" cy="549275"/>
          </a:xfrm>
          <a:prstGeom prst="rect">
            <a:avLst/>
          </a:prstGeom>
          <a:noFill/>
          <a:ln w="9525">
            <a:noFill/>
            <a:miter lim="800000"/>
            <a:headEnd/>
            <a:tailEnd/>
          </a:ln>
        </p:spPr>
        <p:txBody>
          <a:bodyPr>
            <a:spAutoFit/>
          </a:bodyPr>
          <a:lstStyle/>
          <a:p>
            <a:pPr>
              <a:spcBef>
                <a:spcPct val="50000"/>
              </a:spcBef>
            </a:pPr>
            <a:r>
              <a:rPr lang="en-US" sz="1000">
                <a:latin typeface="Arial Black" pitchFamily="34" charset="0"/>
              </a:rPr>
              <a:t>Locating Unknown Words</a:t>
            </a:r>
          </a:p>
        </p:txBody>
      </p:sp>
      <p:sp>
        <p:nvSpPr>
          <p:cNvPr id="52246" name="Text Box 36"/>
          <p:cNvSpPr txBox="1">
            <a:spLocks noChangeArrowheads="1"/>
          </p:cNvSpPr>
          <p:nvPr/>
        </p:nvSpPr>
        <p:spPr bwMode="auto">
          <a:xfrm>
            <a:off x="1143000" y="1600200"/>
            <a:ext cx="2133600" cy="366713"/>
          </a:xfrm>
          <a:prstGeom prst="rect">
            <a:avLst/>
          </a:prstGeom>
          <a:noFill/>
          <a:ln w="9525">
            <a:noFill/>
            <a:miter lim="800000"/>
            <a:headEnd/>
            <a:tailEnd/>
          </a:ln>
        </p:spPr>
        <p:txBody>
          <a:bodyPr>
            <a:spAutoFit/>
          </a:bodyPr>
          <a:lstStyle/>
          <a:p>
            <a:pPr>
              <a:spcBef>
                <a:spcPct val="50000"/>
              </a:spcBef>
            </a:pPr>
            <a:endParaRPr lang="en-US"/>
          </a:p>
        </p:txBody>
      </p:sp>
      <p:sp>
        <p:nvSpPr>
          <p:cNvPr id="52247" name="AutoShape 37"/>
          <p:cNvSpPr>
            <a:spLocks noChangeArrowheads="1"/>
          </p:cNvSpPr>
          <p:nvPr/>
        </p:nvSpPr>
        <p:spPr bwMode="auto">
          <a:xfrm rot="10800000">
            <a:off x="4572000" y="1752600"/>
            <a:ext cx="2362200" cy="990600"/>
          </a:xfrm>
          <a:prstGeom prst="rightArrow">
            <a:avLst>
              <a:gd name="adj1" fmla="val 50000"/>
              <a:gd name="adj2" fmla="val 59615"/>
            </a:avLst>
          </a:prstGeom>
          <a:solidFill>
            <a:schemeClr val="accent1"/>
          </a:solidFill>
          <a:ln w="9525">
            <a:solidFill>
              <a:schemeClr val="tx1"/>
            </a:solidFill>
            <a:miter lim="800000"/>
            <a:headEnd/>
            <a:tailEnd/>
          </a:ln>
        </p:spPr>
        <p:txBody>
          <a:bodyPr wrap="none" anchor="ctr"/>
          <a:lstStyle/>
          <a:p>
            <a:endParaRPr lang="en-US"/>
          </a:p>
        </p:txBody>
      </p:sp>
      <p:sp>
        <p:nvSpPr>
          <p:cNvPr id="52248" name="AutoShape 38"/>
          <p:cNvSpPr>
            <a:spLocks noChangeArrowheads="1"/>
          </p:cNvSpPr>
          <p:nvPr/>
        </p:nvSpPr>
        <p:spPr bwMode="auto">
          <a:xfrm rot="10800000">
            <a:off x="4953000" y="2743200"/>
            <a:ext cx="2514600" cy="1066800"/>
          </a:xfrm>
          <a:prstGeom prst="rightArrow">
            <a:avLst>
              <a:gd name="adj1" fmla="val 50000"/>
              <a:gd name="adj2" fmla="val 58929"/>
            </a:avLst>
          </a:prstGeom>
          <a:solidFill>
            <a:schemeClr val="accent1"/>
          </a:solidFill>
          <a:ln w="9525">
            <a:solidFill>
              <a:schemeClr val="tx1"/>
            </a:solidFill>
            <a:miter lim="800000"/>
            <a:headEnd/>
            <a:tailEnd/>
          </a:ln>
        </p:spPr>
        <p:txBody>
          <a:bodyPr wrap="none" anchor="ctr"/>
          <a:lstStyle/>
          <a:p>
            <a:endParaRPr lang="en-US"/>
          </a:p>
        </p:txBody>
      </p:sp>
      <p:sp>
        <p:nvSpPr>
          <p:cNvPr id="52249" name="AutoShape 39"/>
          <p:cNvSpPr>
            <a:spLocks noChangeArrowheads="1"/>
          </p:cNvSpPr>
          <p:nvPr/>
        </p:nvSpPr>
        <p:spPr bwMode="auto">
          <a:xfrm rot="10800000">
            <a:off x="5715000" y="4114800"/>
            <a:ext cx="1828800" cy="990600"/>
          </a:xfrm>
          <a:prstGeom prst="rightArrow">
            <a:avLst>
              <a:gd name="adj1" fmla="val 50000"/>
              <a:gd name="adj2" fmla="val 46154"/>
            </a:avLst>
          </a:prstGeom>
          <a:solidFill>
            <a:schemeClr val="accent1"/>
          </a:solidFill>
          <a:ln w="9525">
            <a:solidFill>
              <a:schemeClr val="tx1"/>
            </a:solidFill>
            <a:miter lim="800000"/>
            <a:headEnd/>
            <a:tailEnd/>
          </a:ln>
        </p:spPr>
        <p:txBody>
          <a:bodyPr wrap="none" anchor="ctr"/>
          <a:lstStyle/>
          <a:p>
            <a:endParaRPr lang="en-US"/>
          </a:p>
        </p:txBody>
      </p:sp>
      <p:sp>
        <p:nvSpPr>
          <p:cNvPr id="52250" name="AutoShape 40"/>
          <p:cNvSpPr>
            <a:spLocks noChangeArrowheads="1"/>
          </p:cNvSpPr>
          <p:nvPr/>
        </p:nvSpPr>
        <p:spPr bwMode="auto">
          <a:xfrm rot="10800000">
            <a:off x="6477000" y="5257800"/>
            <a:ext cx="2133600" cy="1143000"/>
          </a:xfrm>
          <a:prstGeom prst="rightArrow">
            <a:avLst>
              <a:gd name="adj1" fmla="val 50000"/>
              <a:gd name="adj2" fmla="val 46667"/>
            </a:avLst>
          </a:prstGeom>
          <a:solidFill>
            <a:schemeClr val="accent1"/>
          </a:solidFill>
          <a:ln w="9525">
            <a:solidFill>
              <a:schemeClr val="tx1"/>
            </a:solidFill>
            <a:miter lim="800000"/>
            <a:headEnd/>
            <a:tailEnd/>
          </a:ln>
        </p:spPr>
        <p:txBody>
          <a:bodyPr wrap="none" anchor="ctr"/>
          <a:lstStyle/>
          <a:p>
            <a:endParaRPr lang="en-US"/>
          </a:p>
        </p:txBody>
      </p:sp>
      <p:sp>
        <p:nvSpPr>
          <p:cNvPr id="52251" name="Text Box 42"/>
          <p:cNvSpPr txBox="1">
            <a:spLocks noChangeArrowheads="1"/>
          </p:cNvSpPr>
          <p:nvPr/>
        </p:nvSpPr>
        <p:spPr bwMode="auto">
          <a:xfrm>
            <a:off x="4724400" y="1981200"/>
            <a:ext cx="1981200" cy="366713"/>
          </a:xfrm>
          <a:prstGeom prst="rect">
            <a:avLst/>
          </a:prstGeom>
          <a:noFill/>
          <a:ln w="9525">
            <a:noFill/>
            <a:miter lim="800000"/>
            <a:headEnd/>
            <a:tailEnd/>
          </a:ln>
        </p:spPr>
        <p:txBody>
          <a:bodyPr>
            <a:spAutoFit/>
          </a:bodyPr>
          <a:lstStyle/>
          <a:p>
            <a:pPr>
              <a:spcBef>
                <a:spcPct val="50000"/>
              </a:spcBef>
            </a:pPr>
            <a:r>
              <a:rPr lang="en-US">
                <a:latin typeface="Arial Black" pitchFamily="34" charset="0"/>
              </a:rPr>
              <a:t>Independence</a:t>
            </a:r>
          </a:p>
        </p:txBody>
      </p:sp>
      <p:sp>
        <p:nvSpPr>
          <p:cNvPr id="52252" name="Text Box 43"/>
          <p:cNvSpPr txBox="1">
            <a:spLocks noChangeArrowheads="1"/>
          </p:cNvSpPr>
          <p:nvPr/>
        </p:nvSpPr>
        <p:spPr bwMode="auto">
          <a:xfrm>
            <a:off x="5638800" y="2971800"/>
            <a:ext cx="2590800" cy="641350"/>
          </a:xfrm>
          <a:prstGeom prst="rect">
            <a:avLst/>
          </a:prstGeom>
          <a:noFill/>
          <a:ln w="9525">
            <a:noFill/>
            <a:miter lim="800000"/>
            <a:headEnd/>
            <a:tailEnd/>
          </a:ln>
        </p:spPr>
        <p:txBody>
          <a:bodyPr>
            <a:spAutoFit/>
          </a:bodyPr>
          <a:lstStyle/>
          <a:p>
            <a:pPr>
              <a:spcBef>
                <a:spcPct val="50000"/>
              </a:spcBef>
            </a:pPr>
            <a:r>
              <a:rPr lang="en-US">
                <a:latin typeface="Arial Black" pitchFamily="34" charset="0"/>
              </a:rPr>
              <a:t>Integrating</a:t>
            </a:r>
            <a:r>
              <a:rPr lang="en-US"/>
              <a:t> </a:t>
            </a:r>
            <a:r>
              <a:rPr lang="en-US">
                <a:latin typeface="Arial Black" pitchFamily="34" charset="0"/>
              </a:rPr>
              <a:t>Strategies</a:t>
            </a:r>
          </a:p>
        </p:txBody>
      </p:sp>
      <p:sp>
        <p:nvSpPr>
          <p:cNvPr id="52253" name="Text Box 44"/>
          <p:cNvSpPr txBox="1">
            <a:spLocks noChangeArrowheads="1"/>
          </p:cNvSpPr>
          <p:nvPr/>
        </p:nvSpPr>
        <p:spPr bwMode="auto">
          <a:xfrm>
            <a:off x="5943600" y="4343400"/>
            <a:ext cx="1600200" cy="366713"/>
          </a:xfrm>
          <a:prstGeom prst="rect">
            <a:avLst/>
          </a:prstGeom>
          <a:noFill/>
          <a:ln w="9525">
            <a:noFill/>
            <a:miter lim="800000"/>
            <a:headEnd/>
            <a:tailEnd/>
          </a:ln>
        </p:spPr>
        <p:txBody>
          <a:bodyPr>
            <a:spAutoFit/>
          </a:bodyPr>
          <a:lstStyle/>
          <a:p>
            <a:pPr>
              <a:spcBef>
                <a:spcPct val="50000"/>
              </a:spcBef>
            </a:pPr>
            <a:r>
              <a:rPr lang="en-US">
                <a:latin typeface="Arial Black" pitchFamily="34" charset="0"/>
              </a:rPr>
              <a:t>Searching</a:t>
            </a:r>
          </a:p>
        </p:txBody>
      </p:sp>
      <p:sp>
        <p:nvSpPr>
          <p:cNvPr id="52254" name="Text Box 45"/>
          <p:cNvSpPr txBox="1">
            <a:spLocks noChangeArrowheads="1"/>
          </p:cNvSpPr>
          <p:nvPr/>
        </p:nvSpPr>
        <p:spPr bwMode="auto">
          <a:xfrm>
            <a:off x="6858000" y="5486400"/>
            <a:ext cx="1752600" cy="641350"/>
          </a:xfrm>
          <a:prstGeom prst="rect">
            <a:avLst/>
          </a:prstGeom>
          <a:noFill/>
          <a:ln w="9525">
            <a:noFill/>
            <a:miter lim="800000"/>
            <a:headEnd/>
            <a:tailEnd/>
          </a:ln>
        </p:spPr>
        <p:txBody>
          <a:bodyPr>
            <a:spAutoFit/>
          </a:bodyPr>
          <a:lstStyle/>
          <a:p>
            <a:pPr>
              <a:spcBef>
                <a:spcPct val="50000"/>
              </a:spcBef>
            </a:pPr>
            <a:r>
              <a:rPr lang="en-US">
                <a:latin typeface="Arial Black" pitchFamily="34" charset="0"/>
              </a:rPr>
              <a:t>Print</a:t>
            </a:r>
            <a:r>
              <a:rPr lang="en-US"/>
              <a:t> </a:t>
            </a:r>
            <a:r>
              <a:rPr lang="en-US">
                <a:latin typeface="Arial Black" pitchFamily="34" charset="0"/>
              </a:rPr>
              <a:t>Matching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b="1" smtClean="0"/>
              <a:t>Reading Skills vs. Strategies</a:t>
            </a:r>
          </a:p>
        </p:txBody>
      </p:sp>
      <p:sp>
        <p:nvSpPr>
          <p:cNvPr id="53251" name="Rectangle 3"/>
          <p:cNvSpPr>
            <a:spLocks noGrp="1" noChangeArrowheads="1"/>
          </p:cNvSpPr>
          <p:nvPr>
            <p:ph type="body" idx="1"/>
          </p:nvPr>
        </p:nvSpPr>
        <p:spPr/>
        <p:txBody>
          <a:bodyPr/>
          <a:lstStyle/>
          <a:p>
            <a:pPr eaLnBrk="1" hangingPunct="1"/>
            <a:r>
              <a:rPr lang="en-US" smtClean="0"/>
              <a:t>Skill</a:t>
            </a:r>
          </a:p>
          <a:p>
            <a:pPr lvl="1" eaLnBrk="1" hangingPunct="1"/>
            <a:r>
              <a:rPr lang="en-US" smtClean="0"/>
              <a:t>The ability to do something</a:t>
            </a:r>
          </a:p>
          <a:p>
            <a:pPr lvl="1" eaLnBrk="1" hangingPunct="1"/>
            <a:r>
              <a:rPr lang="en-US" smtClean="0"/>
              <a:t>Examples:</a:t>
            </a:r>
          </a:p>
          <a:p>
            <a:pPr lvl="2" eaLnBrk="1" hangingPunct="1"/>
            <a:r>
              <a:rPr lang="en-US" smtClean="0"/>
              <a:t>Consonants</a:t>
            </a:r>
          </a:p>
          <a:p>
            <a:pPr lvl="2" eaLnBrk="1" hangingPunct="1"/>
            <a:r>
              <a:rPr lang="en-US" smtClean="0"/>
              <a:t>Vowels</a:t>
            </a:r>
          </a:p>
          <a:p>
            <a:pPr lvl="2" eaLnBrk="1" hangingPunct="1"/>
            <a:r>
              <a:rPr lang="en-US" smtClean="0"/>
              <a:t>Syllabication</a:t>
            </a:r>
          </a:p>
          <a:p>
            <a:pPr lvl="2" eaLnBrk="1" hangingPunct="1"/>
            <a:r>
              <a:rPr lang="en-US" smtClean="0"/>
              <a:t>Blending sounds into words</a:t>
            </a:r>
          </a:p>
          <a:p>
            <a:pPr lvl="2" eaLnBrk="1" hangingPunct="1"/>
            <a:r>
              <a:rPr lang="en-US" smtClean="0"/>
              <a:t>Reading known words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1"/>
          </p:nvPr>
        </p:nvSpPr>
        <p:spPr/>
        <p:txBody>
          <a:bodyPr/>
          <a:lstStyle/>
          <a:p>
            <a:pPr eaLnBrk="1" hangingPunct="1"/>
            <a:r>
              <a:rPr lang="en-US" smtClean="0"/>
              <a:t>Strategy</a:t>
            </a:r>
          </a:p>
          <a:p>
            <a:pPr lvl="1" eaLnBrk="1" hangingPunct="1"/>
            <a:r>
              <a:rPr lang="en-US" smtClean="0"/>
              <a:t>How you problem-solve (for decoding or comprehending)</a:t>
            </a:r>
          </a:p>
          <a:p>
            <a:pPr lvl="2" eaLnBrk="1" hangingPunct="1"/>
            <a:r>
              <a:rPr lang="en-US" smtClean="0"/>
              <a:t>Phonics &amp; Decoding strategy</a:t>
            </a:r>
          </a:p>
          <a:p>
            <a:pPr lvl="2" eaLnBrk="1" hangingPunct="1"/>
            <a:r>
              <a:rPr lang="en-US" smtClean="0"/>
              <a:t>Using a known word to help you read a new word</a:t>
            </a:r>
          </a:p>
          <a:p>
            <a:pPr lvl="2" eaLnBrk="1" hangingPunct="1"/>
            <a:r>
              <a:rPr lang="en-US" smtClean="0"/>
              <a:t>Looking for base words, prefixes, suffixes</a:t>
            </a:r>
          </a:p>
          <a:p>
            <a:pPr lvl="2" eaLnBrk="1" hangingPunct="1"/>
            <a:r>
              <a:rPr lang="en-US" smtClean="0"/>
              <a:t>Rereading</a:t>
            </a:r>
          </a:p>
          <a:p>
            <a:pPr lvl="2" eaLnBrk="1" hangingPunct="1"/>
            <a:r>
              <a:rPr lang="en-US" smtClean="0"/>
              <a:t>Self-Correcting</a:t>
            </a:r>
          </a:p>
          <a:p>
            <a:pPr lvl="2" eaLnBrk="1" hangingPunct="1"/>
            <a:r>
              <a:rPr lang="en-US" smtClean="0"/>
              <a:t>Questioning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z="3200" b="1" smtClean="0"/>
              <a:t>Prompts</a:t>
            </a:r>
            <a:br>
              <a:rPr lang="en-US" sz="3200" b="1" smtClean="0"/>
            </a:br>
            <a:endParaRPr lang="en-US" sz="3200" b="1" smtClean="0"/>
          </a:p>
        </p:txBody>
      </p:sp>
      <p:sp>
        <p:nvSpPr>
          <p:cNvPr id="55299" name="Rectangle 3"/>
          <p:cNvSpPr>
            <a:spLocks noGrp="1" noChangeArrowheads="1"/>
          </p:cNvSpPr>
          <p:nvPr>
            <p:ph type="body" idx="1"/>
          </p:nvPr>
        </p:nvSpPr>
        <p:spPr/>
        <p:txBody>
          <a:bodyPr/>
          <a:lstStyle/>
          <a:p>
            <a:pPr eaLnBrk="1" hangingPunct="1"/>
            <a:r>
              <a:rPr lang="en-US" smtClean="0"/>
              <a:t>What the teacher says to a student to elicit strategy use</a:t>
            </a:r>
          </a:p>
          <a:p>
            <a:pPr lvl="1" eaLnBrk="1" hangingPunct="1">
              <a:buFontTx/>
              <a:buNone/>
            </a:pPr>
            <a:r>
              <a:rPr lang="en-US" smtClean="0"/>
              <a:t>Examples:</a:t>
            </a:r>
          </a:p>
          <a:p>
            <a:pPr lvl="1" eaLnBrk="1" hangingPunct="1"/>
            <a:r>
              <a:rPr lang="en-US" smtClean="0"/>
              <a:t>Read it with your finger…</a:t>
            </a:r>
          </a:p>
          <a:p>
            <a:pPr lvl="1" eaLnBrk="1" hangingPunct="1"/>
            <a:r>
              <a:rPr lang="en-US" smtClean="0"/>
              <a:t>Say the beginning sound…</a:t>
            </a:r>
          </a:p>
          <a:p>
            <a:pPr lvl="1" eaLnBrk="1" hangingPunct="1"/>
            <a:r>
              <a:rPr lang="en-US" smtClean="0"/>
              <a:t>Do you see any parts you know?</a:t>
            </a:r>
          </a:p>
          <a:p>
            <a:pPr lvl="1" eaLnBrk="1" hangingPunct="1"/>
            <a:r>
              <a:rPr lang="en-US" smtClean="0"/>
              <a:t>Does it make sense?</a:t>
            </a:r>
          </a:p>
          <a:p>
            <a:pPr lvl="1" eaLnBrk="1" hangingPunct="1"/>
            <a:r>
              <a:rPr lang="en-US" smtClean="0"/>
              <a:t>Try that again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b="1" smtClean="0"/>
              <a:t>Specific Reinforcement</a:t>
            </a:r>
          </a:p>
        </p:txBody>
      </p:sp>
      <p:sp>
        <p:nvSpPr>
          <p:cNvPr id="56323" name="Rectangle 3"/>
          <p:cNvSpPr>
            <a:spLocks noGrp="1" noChangeArrowheads="1"/>
          </p:cNvSpPr>
          <p:nvPr>
            <p:ph type="body" idx="1"/>
          </p:nvPr>
        </p:nvSpPr>
        <p:spPr/>
        <p:txBody>
          <a:bodyPr/>
          <a:lstStyle/>
          <a:p>
            <a:pPr eaLnBrk="1" hangingPunct="1">
              <a:lnSpc>
                <a:spcPct val="90000"/>
              </a:lnSpc>
            </a:pPr>
            <a:r>
              <a:rPr lang="en-US" smtClean="0"/>
              <a:t>What the teacher says to the student to ensure that the student notices what he does right and encourage him to repeat the desired behavior</a:t>
            </a:r>
          </a:p>
          <a:p>
            <a:pPr eaLnBrk="1" hangingPunct="1">
              <a:lnSpc>
                <a:spcPct val="90000"/>
              </a:lnSpc>
              <a:buFontTx/>
              <a:buNone/>
            </a:pPr>
            <a:r>
              <a:rPr lang="en-US" smtClean="0"/>
              <a:t>	Examples:</a:t>
            </a:r>
          </a:p>
          <a:p>
            <a:pPr lvl="1" eaLnBrk="1" hangingPunct="1">
              <a:lnSpc>
                <a:spcPct val="90000"/>
              </a:lnSpc>
            </a:pPr>
            <a:r>
              <a:rPr lang="en-US" smtClean="0"/>
              <a:t>You noticed that didn’t look right so you went back and fixed it.</a:t>
            </a:r>
          </a:p>
          <a:p>
            <a:pPr lvl="1" eaLnBrk="1" hangingPunct="1">
              <a:lnSpc>
                <a:spcPct val="90000"/>
              </a:lnSpc>
              <a:buFontTx/>
              <a:buNone/>
            </a:pPr>
            <a:r>
              <a:rPr lang="en-US" smtClean="0"/>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279525" y="685800"/>
            <a:ext cx="7086600" cy="457200"/>
          </a:xfrm>
        </p:spPr>
        <p:txBody>
          <a:bodyPr/>
          <a:lstStyle/>
          <a:p>
            <a:pPr eaLnBrk="1" hangingPunct="1"/>
            <a:r>
              <a:rPr lang="en-US" sz="3200" b="1" smtClean="0"/>
              <a:t>Resources in Your Packet</a:t>
            </a:r>
          </a:p>
        </p:txBody>
      </p:sp>
      <p:sp>
        <p:nvSpPr>
          <p:cNvPr id="57347" name="Rectangle 3"/>
          <p:cNvSpPr>
            <a:spLocks noGrp="1" noChangeArrowheads="1"/>
          </p:cNvSpPr>
          <p:nvPr>
            <p:ph type="body" idx="1"/>
          </p:nvPr>
        </p:nvSpPr>
        <p:spPr>
          <a:xfrm>
            <a:off x="1295400" y="1447800"/>
            <a:ext cx="5257800" cy="4906963"/>
          </a:xfrm>
        </p:spPr>
        <p:txBody>
          <a:bodyPr/>
          <a:lstStyle/>
          <a:p>
            <a:pPr eaLnBrk="1" hangingPunct="1">
              <a:lnSpc>
                <a:spcPct val="80000"/>
              </a:lnSpc>
            </a:pPr>
            <a:r>
              <a:rPr lang="en-US" sz="2400" smtClean="0"/>
              <a:t>The Skillful Teacher</a:t>
            </a:r>
          </a:p>
          <a:p>
            <a:pPr eaLnBrk="1" hangingPunct="1">
              <a:lnSpc>
                <a:spcPct val="80000"/>
              </a:lnSpc>
            </a:pPr>
            <a:r>
              <a:rPr lang="en-US" sz="2400" smtClean="0"/>
              <a:t>Planning Lessons for Flexible Reading Groups</a:t>
            </a:r>
          </a:p>
          <a:p>
            <a:pPr eaLnBrk="1" hangingPunct="1">
              <a:lnSpc>
                <a:spcPct val="80000"/>
              </a:lnSpc>
            </a:pPr>
            <a:r>
              <a:rPr lang="en-US" sz="2400" smtClean="0"/>
              <a:t>Lesson Plan forms</a:t>
            </a:r>
          </a:p>
          <a:p>
            <a:pPr lvl="1" eaLnBrk="1" hangingPunct="1">
              <a:lnSpc>
                <a:spcPct val="80000"/>
              </a:lnSpc>
            </a:pPr>
            <a:r>
              <a:rPr lang="en-US" sz="2000" smtClean="0"/>
              <a:t>Skill Focused</a:t>
            </a:r>
          </a:p>
          <a:p>
            <a:pPr lvl="1" eaLnBrk="1" hangingPunct="1">
              <a:lnSpc>
                <a:spcPct val="80000"/>
              </a:lnSpc>
            </a:pPr>
            <a:r>
              <a:rPr lang="en-US" sz="2000" smtClean="0"/>
              <a:t>Guided Reading</a:t>
            </a:r>
          </a:p>
          <a:p>
            <a:pPr eaLnBrk="1" hangingPunct="1">
              <a:lnSpc>
                <a:spcPct val="80000"/>
              </a:lnSpc>
            </a:pPr>
            <a:r>
              <a:rPr lang="en-US" sz="2400" smtClean="0"/>
              <a:t>Student Charts</a:t>
            </a:r>
          </a:p>
          <a:p>
            <a:pPr eaLnBrk="1" hangingPunct="1">
              <a:lnSpc>
                <a:spcPct val="80000"/>
              </a:lnSpc>
            </a:pPr>
            <a:r>
              <a:rPr lang="en-US" sz="2400" smtClean="0"/>
              <a:t>Class Planning Form</a:t>
            </a:r>
          </a:p>
          <a:p>
            <a:pPr eaLnBrk="1" hangingPunct="1">
              <a:lnSpc>
                <a:spcPct val="80000"/>
              </a:lnSpc>
            </a:pPr>
            <a:r>
              <a:rPr lang="en-US" sz="2400" smtClean="0"/>
              <a:t>Group Book Record Form</a:t>
            </a:r>
          </a:p>
          <a:p>
            <a:pPr eaLnBrk="1" hangingPunct="1">
              <a:lnSpc>
                <a:spcPct val="80000"/>
              </a:lnSpc>
            </a:pPr>
            <a:r>
              <a:rPr lang="en-US" sz="2400" smtClean="0"/>
              <a:t>Guided Reading Level Chart</a:t>
            </a:r>
          </a:p>
          <a:p>
            <a:pPr eaLnBrk="1" hangingPunct="1">
              <a:lnSpc>
                <a:spcPct val="80000"/>
              </a:lnSpc>
            </a:pPr>
            <a:r>
              <a:rPr lang="en-US" sz="2400" smtClean="0"/>
              <a:t>HM at a Glance</a:t>
            </a:r>
          </a:p>
          <a:p>
            <a:pPr eaLnBrk="1" hangingPunct="1">
              <a:lnSpc>
                <a:spcPct val="80000"/>
              </a:lnSpc>
            </a:pPr>
            <a:r>
              <a:rPr lang="en-US" sz="2400" smtClean="0"/>
              <a:t>Thinkmarks</a:t>
            </a:r>
          </a:p>
          <a:p>
            <a:pPr eaLnBrk="1" hangingPunct="1">
              <a:lnSpc>
                <a:spcPct val="80000"/>
              </a:lnSpc>
            </a:pPr>
            <a:r>
              <a:rPr lang="en-US" sz="2400" smtClean="0"/>
              <a:t>Home Reading Forms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b="1" smtClean="0"/>
              <a:t>Additional Resources…</a:t>
            </a:r>
          </a:p>
        </p:txBody>
      </p:sp>
      <p:sp>
        <p:nvSpPr>
          <p:cNvPr id="58371" name="Rectangle 3"/>
          <p:cNvSpPr>
            <a:spLocks noGrp="1" noChangeArrowheads="1"/>
          </p:cNvSpPr>
          <p:nvPr>
            <p:ph type="body" idx="1"/>
          </p:nvPr>
        </p:nvSpPr>
        <p:spPr>
          <a:xfrm>
            <a:off x="1295400" y="1905000"/>
            <a:ext cx="5257800" cy="4525963"/>
          </a:xfrm>
        </p:spPr>
        <p:txBody>
          <a:bodyPr/>
          <a:lstStyle/>
          <a:p>
            <a:pPr eaLnBrk="1" hangingPunct="1"/>
            <a:r>
              <a:rPr lang="en-US" smtClean="0"/>
              <a:t>Phonics Phones</a:t>
            </a:r>
          </a:p>
          <a:p>
            <a:pPr eaLnBrk="1" hangingPunct="1"/>
            <a:r>
              <a:rPr lang="en-US" smtClean="0"/>
              <a:t>Santa Maria Bonita Website (</a:t>
            </a:r>
            <a:r>
              <a:rPr lang="en-US" smtClean="0">
                <a:hlinkClick r:id="rId2"/>
              </a:rPr>
              <a:t>www.smbsd.org</a:t>
            </a:r>
            <a:r>
              <a:rPr lang="en-US" smtClean="0"/>
              <a:t>)</a:t>
            </a:r>
          </a:p>
          <a:p>
            <a:pPr eaLnBrk="1" hangingPunct="1"/>
            <a:r>
              <a:rPr lang="en-US" smtClean="0"/>
              <a:t>Leveled Book Lists</a:t>
            </a:r>
          </a:p>
          <a:p>
            <a:pPr eaLnBrk="1" hangingPunct="1"/>
            <a:r>
              <a:rPr lang="en-US" smtClean="0"/>
              <a:t>Other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b="1" smtClean="0"/>
              <a:t>Silver Packages</a:t>
            </a:r>
          </a:p>
        </p:txBody>
      </p:sp>
      <p:sp>
        <p:nvSpPr>
          <p:cNvPr id="59395" name="Rectangle 3"/>
          <p:cNvSpPr>
            <a:spLocks noGrp="1" noChangeArrowheads="1"/>
          </p:cNvSpPr>
          <p:nvPr>
            <p:ph type="body" idx="1"/>
          </p:nvPr>
        </p:nvSpPr>
        <p:spPr>
          <a:xfrm>
            <a:off x="1295400" y="1676400"/>
            <a:ext cx="5257800" cy="4525963"/>
          </a:xfrm>
        </p:spPr>
        <p:txBody>
          <a:bodyPr/>
          <a:lstStyle/>
          <a:p>
            <a:pPr eaLnBrk="1" hangingPunct="1"/>
            <a:r>
              <a:rPr lang="en-US" smtClean="0"/>
              <a:t>Know your students</a:t>
            </a:r>
          </a:p>
          <a:p>
            <a:pPr eaLnBrk="1" hangingPunct="1"/>
            <a:r>
              <a:rPr lang="en-US" smtClean="0"/>
              <a:t>Plan with a focus on your students’ needs and strengths</a:t>
            </a:r>
          </a:p>
          <a:p>
            <a:pPr eaLnBrk="1" hangingPunct="1"/>
            <a:r>
              <a:rPr lang="en-US" smtClean="0"/>
              <a:t>Create an excitement around books!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idx="1"/>
          </p:nvPr>
        </p:nvSpPr>
        <p:spPr>
          <a:xfrm>
            <a:off x="1295400" y="1828800"/>
            <a:ext cx="5502275" cy="4724400"/>
          </a:xfrm>
        </p:spPr>
        <p:txBody>
          <a:bodyPr/>
          <a:lstStyle/>
          <a:p>
            <a:pPr eaLnBrk="1" hangingPunct="1">
              <a:buFontTx/>
              <a:buNone/>
            </a:pPr>
            <a:r>
              <a:rPr lang="en-US" sz="3200" b="1" i="1" smtClean="0"/>
              <a:t>“The pessimist sees difficulty in every opportunity.  The optimist sees the opportunity in every difficulty.”</a:t>
            </a:r>
          </a:p>
          <a:p>
            <a:pPr eaLnBrk="1" hangingPunct="1">
              <a:buFontTx/>
              <a:buNone/>
            </a:pPr>
            <a:r>
              <a:rPr lang="en-US" smtClean="0"/>
              <a:t>			</a:t>
            </a:r>
          </a:p>
          <a:p>
            <a:pPr eaLnBrk="1" hangingPunct="1">
              <a:buFontTx/>
              <a:buNone/>
            </a:pPr>
            <a:endParaRPr lang="en-US" smtClean="0"/>
          </a:p>
          <a:p>
            <a:pPr algn="r" eaLnBrk="1" hangingPunct="1">
              <a:buFontTx/>
              <a:buNone/>
            </a:pPr>
            <a:r>
              <a:rPr lang="en-US" smtClean="0"/>
              <a:t>Winston Churchill</a:t>
            </a:r>
          </a:p>
        </p:txBody>
      </p:sp>
      <p:sp>
        <p:nvSpPr>
          <p:cNvPr id="60419" name="Rectangle 4"/>
          <p:cNvSpPr>
            <a:spLocks noGrp="1" noChangeArrowheads="1"/>
          </p:cNvSpPr>
          <p:nvPr>
            <p:ph type="title"/>
          </p:nvPr>
        </p:nvSpPr>
        <p:spPr/>
        <p:txBody>
          <a:bodyPr/>
          <a:lstStyle/>
          <a:p>
            <a:pPr eaLnBrk="1" hangingPunct="1"/>
            <a:r>
              <a:rPr lang="en-US" smtClean="0"/>
              <a:t>Yes, it’s hard work….</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b="1" smtClean="0"/>
              <a:t>Before you go…</a:t>
            </a:r>
          </a:p>
        </p:txBody>
      </p:sp>
      <p:sp>
        <p:nvSpPr>
          <p:cNvPr id="61443" name="Rectangle 3"/>
          <p:cNvSpPr>
            <a:spLocks noGrp="1" noChangeArrowheads="1"/>
          </p:cNvSpPr>
          <p:nvPr>
            <p:ph type="body" idx="1"/>
          </p:nvPr>
        </p:nvSpPr>
        <p:spPr>
          <a:xfrm>
            <a:off x="1295400" y="2514600"/>
            <a:ext cx="5241925" cy="3611563"/>
          </a:xfrm>
        </p:spPr>
        <p:txBody>
          <a:bodyPr/>
          <a:lstStyle/>
          <a:p>
            <a:pPr eaLnBrk="1" hangingPunct="1"/>
            <a:r>
              <a:rPr lang="en-US" smtClean="0"/>
              <a:t>Action Plan </a:t>
            </a:r>
          </a:p>
          <a:p>
            <a:pPr lvl="1" eaLnBrk="1" hangingPunct="1"/>
            <a:r>
              <a:rPr lang="en-US" smtClean="0"/>
              <a:t>Hard copy before you leave or submit electronically</a:t>
            </a:r>
          </a:p>
          <a:p>
            <a:pPr lvl="1" eaLnBrk="1" hangingPunct="1">
              <a:buFontTx/>
              <a:buNone/>
            </a:pPr>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ChangeArrowheads="1"/>
          </p:cNvSpPr>
          <p:nvPr/>
        </p:nvSpPr>
        <p:spPr bwMode="auto">
          <a:xfrm>
            <a:off x="-4641850" y="1970088"/>
            <a:ext cx="9144000" cy="0"/>
          </a:xfrm>
          <a:prstGeom prst="rect">
            <a:avLst/>
          </a:prstGeom>
          <a:noFill/>
          <a:ln w="9525">
            <a:noFill/>
            <a:miter lim="800000"/>
            <a:headEnd/>
            <a:tailEnd/>
          </a:ln>
        </p:spPr>
        <p:txBody>
          <a:bodyPr wrap="none" anchor="ctr">
            <a:spAutoFit/>
          </a:bodyPr>
          <a:lstStyle/>
          <a:p>
            <a:endParaRPr lang="en-US"/>
          </a:p>
        </p:txBody>
      </p:sp>
      <p:sp>
        <p:nvSpPr>
          <p:cNvPr id="8195" name="Rectangle 6"/>
          <p:cNvSpPr>
            <a:spLocks noChangeArrowheads="1"/>
          </p:cNvSpPr>
          <p:nvPr/>
        </p:nvSpPr>
        <p:spPr bwMode="auto">
          <a:xfrm>
            <a:off x="990600" y="63500"/>
            <a:ext cx="7543800" cy="7024688"/>
          </a:xfrm>
          <a:prstGeom prst="rect">
            <a:avLst/>
          </a:prstGeom>
          <a:noFill/>
          <a:ln w="9525">
            <a:noFill/>
            <a:miter lim="800000"/>
            <a:headEnd/>
            <a:tailEnd/>
          </a:ln>
        </p:spPr>
        <p:txBody>
          <a:bodyPr anchor="ctr">
            <a:spAutoFit/>
          </a:bodyPr>
          <a:lstStyle/>
          <a:p>
            <a:r>
              <a:rPr lang="en-US" sz="2000" b="1">
                <a:cs typeface="Arial" charset="0"/>
              </a:rPr>
              <a:t>A Fable?</a:t>
            </a:r>
          </a:p>
          <a:p>
            <a:endParaRPr lang="en-US" sz="2000" b="1">
              <a:cs typeface="Arial" charset="0"/>
            </a:endParaRPr>
          </a:p>
          <a:p>
            <a:pPr eaLnBrk="0" hangingPunct="0"/>
            <a:r>
              <a:rPr lang="en-US" sz="1600">
                <a:cs typeface="Arial" charset="0"/>
              </a:rPr>
              <a:t>One time the animals had a school. The curriculum consisted of running, climbing, flying and swimming, and all the animals took all the subjects.  </a:t>
            </a:r>
            <a:endParaRPr lang="en-US" sz="1600"/>
          </a:p>
          <a:p>
            <a:pPr eaLnBrk="0" hangingPunct="0"/>
            <a:r>
              <a:rPr lang="en-US" sz="1600">
                <a:ea typeface="Times New Roman" pitchFamily="18" charset="0"/>
                <a:cs typeface="Arial" charset="0"/>
              </a:rPr>
              <a:t>The duck was good in swimming, better than his instructor, and he made passing grades in flying, but was practically hopeless in running. He was made to stay after school and drop his swimming class in order to practice running. He kept this up until he was only average in swimming. But, average is acceptable, so nobody worried about that but the duck.  </a:t>
            </a:r>
            <a:endParaRPr lang="en-US" sz="1600"/>
          </a:p>
          <a:p>
            <a:pPr eaLnBrk="0" hangingPunct="0"/>
            <a:r>
              <a:rPr lang="en-US" sz="1600">
                <a:cs typeface="Times New Roman" pitchFamily="18" charset="0"/>
              </a:rPr>
              <a:t>The eagle was considered a problem pupil and was disciplined severely.  He beat all the others to the top of the tree in the climbing class, but he had used his own way of getting there.  </a:t>
            </a:r>
            <a:endParaRPr lang="en-US" sz="1600"/>
          </a:p>
          <a:p>
            <a:pPr eaLnBrk="0" hangingPunct="0"/>
            <a:r>
              <a:rPr lang="en-US" sz="1600">
                <a:cs typeface="Times New Roman" pitchFamily="18" charset="0"/>
              </a:rPr>
              <a:t>The rabbit started out at the top of his class in running, but had a nervous breakdown and had to drop out of school on account of so much </a:t>
            </a:r>
          </a:p>
          <a:p>
            <a:pPr eaLnBrk="0" hangingPunct="0"/>
            <a:r>
              <a:rPr lang="en-US" sz="1600">
                <a:cs typeface="Times New Roman" pitchFamily="18" charset="0"/>
              </a:rPr>
              <a:t>makeup work in swimming.  </a:t>
            </a:r>
          </a:p>
          <a:p>
            <a:pPr eaLnBrk="0" hangingPunct="0"/>
            <a:r>
              <a:rPr lang="en-US" sz="1600">
                <a:cs typeface="Times New Roman" pitchFamily="18" charset="0"/>
              </a:rPr>
              <a:t>The squirrel led the climbing class, but his flying teacher made </a:t>
            </a:r>
          </a:p>
          <a:p>
            <a:pPr eaLnBrk="0" hangingPunct="0"/>
            <a:r>
              <a:rPr lang="en-US" sz="1600">
                <a:cs typeface="Times New Roman" pitchFamily="18" charset="0"/>
              </a:rPr>
              <a:t>him start his flying lessons from the ground instead of the top of</a:t>
            </a:r>
          </a:p>
          <a:p>
            <a:pPr eaLnBrk="0" hangingPunct="0"/>
            <a:r>
              <a:rPr lang="en-US" sz="1600">
                <a:cs typeface="Times New Roman" pitchFamily="18" charset="0"/>
              </a:rPr>
              <a:t> the tree, and he developed charley </a:t>
            </a:r>
          </a:p>
          <a:p>
            <a:pPr eaLnBrk="0" hangingPunct="0"/>
            <a:r>
              <a:rPr lang="en-US" sz="1600">
                <a:cs typeface="Times New Roman" pitchFamily="18" charset="0"/>
              </a:rPr>
              <a:t>horses from overexertion at the takeoff and began getting C's in </a:t>
            </a:r>
          </a:p>
          <a:p>
            <a:pPr eaLnBrk="0" hangingPunct="0"/>
            <a:r>
              <a:rPr lang="en-US" sz="1600">
                <a:cs typeface="Times New Roman" pitchFamily="18" charset="0"/>
              </a:rPr>
              <a:t>climbing and D's in running.  </a:t>
            </a:r>
          </a:p>
          <a:p>
            <a:pPr eaLnBrk="0" hangingPunct="0"/>
            <a:r>
              <a:rPr lang="en-US" sz="1600">
                <a:cs typeface="Times New Roman" pitchFamily="18" charset="0"/>
              </a:rPr>
              <a:t>The practical prairie dogs apprenticed their offsprings to a badger </a:t>
            </a:r>
          </a:p>
          <a:p>
            <a:pPr eaLnBrk="0" hangingPunct="0"/>
            <a:r>
              <a:rPr lang="en-US" sz="1600">
                <a:cs typeface="Times New Roman" pitchFamily="18" charset="0"/>
              </a:rPr>
              <a:t>when the school authorities refused to </a:t>
            </a:r>
          </a:p>
          <a:p>
            <a:pPr eaLnBrk="0" hangingPunct="0"/>
            <a:r>
              <a:rPr lang="en-US" sz="1600">
                <a:cs typeface="Times New Roman" pitchFamily="18" charset="0"/>
              </a:rPr>
              <a:t>add digging to the curriculum.  </a:t>
            </a:r>
            <a:endParaRPr lang="en-US" sz="1600"/>
          </a:p>
          <a:p>
            <a:pPr eaLnBrk="0" hangingPunct="0"/>
            <a:r>
              <a:rPr lang="en-US" sz="1600">
                <a:cs typeface="Times New Roman" pitchFamily="18" charset="0"/>
              </a:rPr>
              <a:t>At the end of the year, an eel that could swim well, run, climb, </a:t>
            </a:r>
          </a:p>
          <a:p>
            <a:pPr eaLnBrk="0" hangingPunct="0"/>
            <a:r>
              <a:rPr lang="en-US" sz="1600">
                <a:cs typeface="Times New Roman" pitchFamily="18" charset="0"/>
              </a:rPr>
              <a:t>and fly a little was made valedictorian.  </a:t>
            </a:r>
            <a:br>
              <a:rPr lang="en-US" sz="1600">
                <a:cs typeface="Times New Roman" pitchFamily="18" charset="0"/>
              </a:rPr>
            </a:br>
            <a:r>
              <a:rPr lang="en-US" sz="1400">
                <a:cs typeface="Times New Roman" pitchFamily="18" charset="0"/>
              </a:rPr>
              <a:t>  </a:t>
            </a:r>
            <a:endParaRPr lang="en-US" sz="1100"/>
          </a:p>
          <a:p>
            <a:pPr eaLnBrk="0" hangingPunct="0"/>
            <a:r>
              <a:rPr lang="en-US" sz="1400">
                <a:cs typeface="Times New Roman" pitchFamily="18" charset="0"/>
              </a:rPr>
              <a:t>           </a:t>
            </a:r>
            <a:r>
              <a:rPr lang="en-US" sz="1200">
                <a:cs typeface="Times New Roman" pitchFamily="18" charset="0"/>
              </a:rPr>
              <a:t>--printed in The Instructor, April. 1968</a:t>
            </a:r>
            <a:endParaRPr lang="en-US" sz="1100"/>
          </a:p>
          <a:p>
            <a:pPr eaLnBrk="0" hangingPunct="0"/>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200" b="1" smtClean="0"/>
              <a:t>The Reading/Language Arts Framework says…</a:t>
            </a:r>
          </a:p>
        </p:txBody>
      </p:sp>
      <p:sp>
        <p:nvSpPr>
          <p:cNvPr id="9219" name="Rectangle 3"/>
          <p:cNvSpPr>
            <a:spLocks noGrp="1" noChangeArrowheads="1"/>
          </p:cNvSpPr>
          <p:nvPr>
            <p:ph type="body" idx="1"/>
          </p:nvPr>
        </p:nvSpPr>
        <p:spPr/>
        <p:txBody>
          <a:bodyPr/>
          <a:lstStyle/>
          <a:p>
            <a:pPr eaLnBrk="1" hangingPunct="1"/>
            <a:r>
              <a:rPr lang="en-US" smtClean="0"/>
              <a:t>To promote maximum learning, the teacher should ensure that assessment is frequent, that high-quality instruction is always provided, and that the students are frequently moved into appropriate instructional groups according to their needs.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smtClean="0"/>
              <a:t>SUCCESSFUL SCHOOLS…</a:t>
            </a:r>
          </a:p>
        </p:txBody>
      </p:sp>
      <p:sp>
        <p:nvSpPr>
          <p:cNvPr id="10243" name="Rectangle 3"/>
          <p:cNvSpPr>
            <a:spLocks noGrp="1" noChangeArrowheads="1"/>
          </p:cNvSpPr>
          <p:nvPr>
            <p:ph type="body" idx="1"/>
          </p:nvPr>
        </p:nvSpPr>
        <p:spPr/>
        <p:txBody>
          <a:bodyPr/>
          <a:lstStyle/>
          <a:p>
            <a:pPr eaLnBrk="1" hangingPunct="1">
              <a:buFontTx/>
              <a:buNone/>
            </a:pPr>
            <a:r>
              <a:rPr lang="en-US" smtClean="0"/>
              <a:t>…are places where team of teachers meet regularly to focus on student work through assessment and change their instructional practice accordingly to get better results.</a:t>
            </a:r>
          </a:p>
          <a:p>
            <a:pPr eaLnBrk="1" hangingPunct="1">
              <a:buFontTx/>
              <a:buNone/>
            </a:pPr>
            <a:endParaRPr lang="en-US" smtClean="0"/>
          </a:p>
          <a:p>
            <a:pPr eaLnBrk="1" hangingPunct="1">
              <a:buFontTx/>
              <a:buNone/>
            </a:pPr>
            <a:r>
              <a:rPr lang="en-US" smtClean="0"/>
              <a:t>			</a:t>
            </a:r>
            <a:r>
              <a:rPr lang="en-US" sz="1900" smtClean="0"/>
              <a:t>(Michael Fullan, 2000)</a:t>
            </a:r>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301625"/>
            <a:ext cx="8229600" cy="1143000"/>
          </a:xfrm>
        </p:spPr>
        <p:txBody>
          <a:bodyPr/>
          <a:lstStyle/>
          <a:p>
            <a:pPr eaLnBrk="1" hangingPunct="1"/>
            <a:r>
              <a:rPr lang="en-US" sz="3200" smtClean="0"/>
              <a:t> </a:t>
            </a:r>
            <a:br>
              <a:rPr lang="en-US" sz="3200" smtClean="0"/>
            </a:br>
            <a:r>
              <a:rPr lang="en-US" sz="3200" b="1" smtClean="0"/>
              <a:t>DIAGNOSTIC-PRESCRIPTIVE </a:t>
            </a:r>
            <a:br>
              <a:rPr lang="en-US" sz="3200" b="1" smtClean="0"/>
            </a:br>
            <a:r>
              <a:rPr lang="en-US" sz="3200" b="1" smtClean="0"/>
              <a:t>TEACHING IS…</a:t>
            </a:r>
          </a:p>
        </p:txBody>
      </p:sp>
      <p:sp>
        <p:nvSpPr>
          <p:cNvPr id="11267" name="Rectangle 3"/>
          <p:cNvSpPr>
            <a:spLocks noGrp="1" noChangeArrowheads="1"/>
          </p:cNvSpPr>
          <p:nvPr>
            <p:ph type="body" idx="1"/>
          </p:nvPr>
        </p:nvSpPr>
        <p:spPr>
          <a:xfrm>
            <a:off x="1066800" y="1827213"/>
            <a:ext cx="8077200" cy="5030787"/>
          </a:xfrm>
        </p:spPr>
        <p:txBody>
          <a:bodyPr/>
          <a:lstStyle/>
          <a:p>
            <a:pPr eaLnBrk="1" hangingPunct="1"/>
            <a:r>
              <a:rPr lang="en-US" smtClean="0"/>
              <a:t>Assessment: </a:t>
            </a:r>
          </a:p>
          <a:p>
            <a:pPr lvl="1" eaLnBrk="1" hangingPunct="1"/>
            <a:r>
              <a:rPr lang="en-US" smtClean="0"/>
              <a:t>Who needs help?</a:t>
            </a:r>
          </a:p>
          <a:p>
            <a:pPr eaLnBrk="1" hangingPunct="1"/>
            <a:r>
              <a:rPr lang="en-US" smtClean="0"/>
              <a:t>Diagnostics: </a:t>
            </a:r>
          </a:p>
          <a:p>
            <a:pPr lvl="1" eaLnBrk="1" hangingPunct="1"/>
            <a:r>
              <a:rPr lang="en-US" smtClean="0"/>
              <a:t>What specific help do they need?</a:t>
            </a:r>
          </a:p>
          <a:p>
            <a:pPr eaLnBrk="1" hangingPunct="1"/>
            <a:r>
              <a:rPr lang="en-US" smtClean="0"/>
              <a:t>Prescriptive Teaching:</a:t>
            </a:r>
          </a:p>
          <a:p>
            <a:pPr lvl="1" eaLnBrk="1" hangingPunct="1"/>
            <a:r>
              <a:rPr lang="en-US" smtClean="0"/>
              <a:t>How will I teach to the specific need(s)?</a:t>
            </a:r>
          </a:p>
          <a:p>
            <a:pPr eaLnBrk="1" hangingPunct="1"/>
            <a:r>
              <a:rPr lang="en-US" smtClean="0"/>
              <a:t>Frequent, Ongoing Progress Monitoring: </a:t>
            </a:r>
          </a:p>
          <a:p>
            <a:pPr lvl="1" eaLnBrk="1" hangingPunct="1"/>
            <a:r>
              <a:rPr lang="en-US" i="1" smtClean="0"/>
              <a:t>Is the help helping? Is it working?</a:t>
            </a:r>
          </a:p>
          <a:p>
            <a:pPr lvl="1" eaLnBrk="1" hangingPunct="1"/>
            <a:r>
              <a:rPr lang="en-US" i="1" smtClean="0"/>
              <a:t>IF NOT, DO SOMETHING DIFFERENT!		</a:t>
            </a:r>
          </a:p>
        </p:txBody>
      </p:sp>
    </p:spTree>
  </p:cSld>
  <p:clrMapOvr>
    <a:masterClrMapping/>
  </p:clrMapOvr>
</p:sld>
</file>

<file path=ppt/theme/theme1.xml><?xml version="1.0" encoding="utf-8"?>
<a:theme xmlns:a="http://schemas.openxmlformats.org/drawingml/2006/main" name="Stack of books design template">
  <a:themeElements>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ck of books design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ck of book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ck of book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ck of book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ck of book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ck of book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ck of book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ck of book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ck of book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ck of book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ck of book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ck of book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Stack of books design template</Template>
  <TotalTime>277</TotalTime>
  <Words>2483</Words>
  <Application>Microsoft Office PowerPoint</Application>
  <PresentationFormat>On-screen Show (4:3)</PresentationFormat>
  <Paragraphs>542</Paragraphs>
  <Slides>59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Century Gothic</vt:lpstr>
      <vt:lpstr>Verdana</vt:lpstr>
      <vt:lpstr>Times New Roman</vt:lpstr>
      <vt:lpstr>Tahoma</vt:lpstr>
      <vt:lpstr>Arial Black</vt:lpstr>
      <vt:lpstr>Stack of books design template</vt:lpstr>
      <vt:lpstr>    Irvine Unified School District Primary Literacy Project  2008-2009  </vt:lpstr>
      <vt:lpstr>Agenda</vt:lpstr>
      <vt:lpstr>Classroom Instructional &amp; Management Practices California Language Arts Framework</vt:lpstr>
      <vt:lpstr>Homework Processing</vt:lpstr>
      <vt:lpstr>MODULE  TWO OUTCOMES</vt:lpstr>
      <vt:lpstr>Slide 6</vt:lpstr>
      <vt:lpstr>The Reading/Language Arts Framework says…</vt:lpstr>
      <vt:lpstr>SUCCESSFUL SCHOOLS…</vt:lpstr>
      <vt:lpstr>  DIAGNOSTIC-PRESCRIPTIVE  TEACHING IS…</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Four Groups of Students</vt:lpstr>
      <vt:lpstr>Roadmap to Learning</vt:lpstr>
      <vt:lpstr>Small Group Reading Instruction Mindset</vt:lpstr>
      <vt:lpstr>For next time…</vt:lpstr>
      <vt:lpstr>What is Small Group Reading Instruction?</vt:lpstr>
      <vt:lpstr>Slide 29</vt:lpstr>
      <vt:lpstr>Slide 30</vt:lpstr>
      <vt:lpstr>Slide 31</vt:lpstr>
      <vt:lpstr>Slide 32</vt:lpstr>
      <vt:lpstr>Facilitating the Lesson</vt:lpstr>
      <vt:lpstr>Part 1: Preteach/Reteach Skills or Strategies (HM teachers refer to the Extra Support Handbook) if appropriate </vt:lpstr>
      <vt:lpstr>Part 2: Lesson Focus  </vt:lpstr>
      <vt:lpstr>Part 3: Before the Reading </vt:lpstr>
      <vt:lpstr>Slide 37</vt:lpstr>
      <vt:lpstr>Part 4: During the Reading</vt:lpstr>
      <vt:lpstr>Part 5: After the Reading</vt:lpstr>
      <vt:lpstr>Variations in group format based on the level of readers…</vt:lpstr>
      <vt:lpstr>Slide 41</vt:lpstr>
      <vt:lpstr>Slide 42</vt:lpstr>
      <vt:lpstr>Slide 43</vt:lpstr>
      <vt:lpstr>5 Essential Components of Effective Reading Instruction (National Reading Panel, 2000</vt:lpstr>
      <vt:lpstr>Slide 45</vt:lpstr>
      <vt:lpstr>Slide 46</vt:lpstr>
      <vt:lpstr>Slide 47</vt:lpstr>
      <vt:lpstr>Strategies for Comprehension</vt:lpstr>
      <vt:lpstr>Strategies for Navigating Through Informational Text</vt:lpstr>
      <vt:lpstr>Reading Strategies</vt:lpstr>
      <vt:lpstr>Reading Skills vs. Strategies</vt:lpstr>
      <vt:lpstr>Slide 52</vt:lpstr>
      <vt:lpstr>Prompts </vt:lpstr>
      <vt:lpstr>Specific Reinforcement</vt:lpstr>
      <vt:lpstr>Resources in Your Packet</vt:lpstr>
      <vt:lpstr>Additional Resources…</vt:lpstr>
      <vt:lpstr>Silver Packages</vt:lpstr>
      <vt:lpstr>Yes, it’s hard work….</vt:lpstr>
      <vt:lpstr>Before you go…</vt:lpstr>
    </vt:vector>
  </TitlesOfParts>
  <Manager/>
  <Company>IUSD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Irvine Unified School District Primary Literacy Project  2007-08  </dc:title>
  <dc:subject/>
  <dc:creator>IUSD</dc:creator>
  <cp:keywords/>
  <dc:description/>
  <cp:lastModifiedBy>twilson</cp:lastModifiedBy>
  <cp:revision>43</cp:revision>
  <dcterms:created xsi:type="dcterms:W3CDTF">2007-12-17T19:37:42Z</dcterms:created>
  <dcterms:modified xsi:type="dcterms:W3CDTF">2008-11-13T21:52:17Z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TC011594401033</vt:lpwstr>
  </property>
</Properties>
</file>